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63" r:id="rId4"/>
    <p:sldId id="265" r:id="rId5"/>
    <p:sldId id="276" r:id="rId6"/>
    <p:sldId id="261" r:id="rId7"/>
    <p:sldId id="259" r:id="rId8"/>
    <p:sldId id="260" r:id="rId9"/>
    <p:sldId id="277" r:id="rId10"/>
    <p:sldId id="264" r:id="rId11"/>
    <p:sldId id="278"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Libre Franklin" pitchFamily="2" charset="0"/>
      <p:regular r:id="rId24"/>
      <p:bold r:id="rId25"/>
      <p:italic r:id="rId26"/>
      <p:boldItalic r:id="rId27"/>
    </p:embeddedFont>
    <p:embeddedFont>
      <p:font typeface="Libre Franklin Medium" pitchFamily="2" charset="0"/>
      <p:regular r:id="rId28"/>
      <p:bold r:id="rId29"/>
      <p:italic r:id="rId30"/>
      <p:boldItalic r:id="rId31"/>
    </p:embeddedFont>
    <p:embeddedFont>
      <p:font typeface="Libre Franklin SemiBold"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7" roundtripDataSignature="AMtx7minoK4SiGd0F7j6/SLjX2Tqp3o4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f8ba5e35a2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f8ba5e35a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f8ba5e35a2_0_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f8ba5e35a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8ba5e35a2_0_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2f8ba5e35a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61" name="Google Shape;16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59f310e73_0_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3059f310e7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f8ba5e35a2_0_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2f8ba5e35a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59f310e73_0_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3059f310e7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2579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59f310e73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g3059f310e7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059f310e73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g3059f310e7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059f310e7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g3059f310e73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8ba5e35a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1" name="Google Shape;91;g2f8ba5e35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chemeClr val="accent4"/>
              </a:buClr>
              <a:buSzPts val="1800"/>
              <a:buNone/>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11" name="Google Shape;11;p28"/>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12" name="Google Shape;12;p28"/>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9"/>
          <p:cNvSpPr txBox="1">
            <a:spLocks noGrp="1"/>
          </p:cNvSpPr>
          <p:nvPr>
            <p:ph type="body" idx="1"/>
          </p:nvPr>
        </p:nvSpPr>
        <p:spPr>
          <a:xfrm>
            <a:off x="1382700" y="1058125"/>
            <a:ext cx="6887400" cy="3416401"/>
          </a:xfrm>
          <a:prstGeom prst="rect">
            <a:avLst/>
          </a:prstGeom>
          <a:noFill/>
          <a:ln>
            <a:noFill/>
          </a:ln>
        </p:spPr>
        <p:txBody>
          <a:bodyPr spcFirstLastPara="1" wrap="square" lIns="91400" tIns="91400" rIns="91400" bIns="91400" anchor="t" anchorCtr="0">
            <a:normAutofit/>
          </a:bodyPr>
          <a:lstStyle>
            <a:lvl1pPr marL="457200" lvl="0" indent="-228600" algn="l">
              <a:lnSpc>
                <a:spcPct val="115000"/>
              </a:lnSpc>
              <a:spcBef>
                <a:spcPts val="0"/>
              </a:spcBef>
              <a:spcAft>
                <a:spcPts val="0"/>
              </a:spcAft>
              <a:buClr>
                <a:srgbClr val="000000"/>
              </a:buClr>
              <a:buSzPts val="1800"/>
              <a:buFont typeface="Libre Franklin"/>
              <a:buNone/>
              <a:defRPr sz="1800">
                <a:solidFill>
                  <a:srgbClr val="000000"/>
                </a:solidFill>
              </a:defRPr>
            </a:lvl1pPr>
            <a:lvl2pPr marL="914400" lvl="1" indent="-342900" algn="l">
              <a:lnSpc>
                <a:spcPct val="115000"/>
              </a:lnSpc>
              <a:spcBef>
                <a:spcPts val="0"/>
              </a:spcBef>
              <a:spcAft>
                <a:spcPts val="0"/>
              </a:spcAft>
              <a:buClr>
                <a:srgbClr val="000000"/>
              </a:buClr>
              <a:buSzPts val="1800"/>
              <a:buFont typeface="Libre Franklin"/>
              <a:buChar char="○"/>
              <a:defRPr sz="1800">
                <a:solidFill>
                  <a:srgbClr val="000000"/>
                </a:solidFill>
              </a:defRPr>
            </a:lvl2pPr>
            <a:lvl3pPr marL="1371600" lvl="2" indent="-342900" algn="l">
              <a:lnSpc>
                <a:spcPct val="115000"/>
              </a:lnSpc>
              <a:spcBef>
                <a:spcPts val="0"/>
              </a:spcBef>
              <a:spcAft>
                <a:spcPts val="0"/>
              </a:spcAft>
              <a:buClr>
                <a:srgbClr val="000000"/>
              </a:buClr>
              <a:buSzPts val="1800"/>
              <a:buFont typeface="Libre Franklin"/>
              <a:buChar char="■"/>
              <a:defRPr sz="1800">
                <a:solidFill>
                  <a:srgbClr val="000000"/>
                </a:solidFill>
              </a:defRPr>
            </a:lvl3pPr>
            <a:lvl4pPr marL="1828800" lvl="3" indent="-342900" algn="l">
              <a:lnSpc>
                <a:spcPct val="115000"/>
              </a:lnSpc>
              <a:spcBef>
                <a:spcPts val="0"/>
              </a:spcBef>
              <a:spcAft>
                <a:spcPts val="0"/>
              </a:spcAft>
              <a:buClr>
                <a:srgbClr val="000000"/>
              </a:buClr>
              <a:buSzPts val="1800"/>
              <a:buFont typeface="Libre Franklin"/>
              <a:buChar char="●"/>
              <a:defRPr sz="1800">
                <a:solidFill>
                  <a:srgbClr val="000000"/>
                </a:solidFill>
              </a:defRPr>
            </a:lvl4pPr>
            <a:lvl5pPr marL="2286000" lvl="4" indent="-342900" algn="l">
              <a:lnSpc>
                <a:spcPct val="115000"/>
              </a:lnSpc>
              <a:spcBef>
                <a:spcPts val="0"/>
              </a:spcBef>
              <a:spcAft>
                <a:spcPts val="0"/>
              </a:spcAft>
              <a:buClr>
                <a:srgbClr val="000000"/>
              </a:buClr>
              <a:buSzPts val="1800"/>
              <a:buFont typeface="Libre Franklin"/>
              <a:buChar char="○"/>
              <a:defRPr sz="1800">
                <a:solidFill>
                  <a:srgbClr val="000000"/>
                </a:solidFill>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15" name="Google Shape;15;p29"/>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
  <p:cSld name="1_TITLE_AND_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1459498" y="2150848"/>
            <a:ext cx="7296003" cy="841802"/>
          </a:xfrm>
          <a:prstGeom prst="rect">
            <a:avLst/>
          </a:prstGeom>
          <a:noFill/>
          <a:ln>
            <a:noFill/>
          </a:ln>
        </p:spPr>
        <p:txBody>
          <a:bodyPr spcFirstLastPara="1" wrap="square" lIns="91375" tIns="91375" rIns="91375" bIns="91375" anchor="ctr" anchorCtr="0">
            <a:normAutofit/>
          </a:bodyPr>
          <a:lstStyle>
            <a:lvl1pPr lvl="0" algn="ctr">
              <a:lnSpc>
                <a:spcPct val="100000"/>
              </a:lnSpc>
              <a:spcBef>
                <a:spcPts val="0"/>
              </a:spcBef>
              <a:spcAft>
                <a:spcPts val="0"/>
              </a:spcAft>
              <a:buClr>
                <a:srgbClr val="0F54C4"/>
              </a:buClr>
              <a:buSzPts val="1800"/>
              <a:buFont typeface="Libre Franklin Medium"/>
              <a:buNone/>
              <a:defRPr/>
            </a:lvl1pPr>
            <a:lvl2pPr lvl="1" algn="ctr">
              <a:lnSpc>
                <a:spcPct val="100000"/>
              </a:lnSpc>
              <a:spcBef>
                <a:spcPts val="0"/>
              </a:spcBef>
              <a:spcAft>
                <a:spcPts val="0"/>
              </a:spcAft>
              <a:buClr>
                <a:srgbClr val="0F54C4"/>
              </a:buClr>
              <a:buSzPts val="1800"/>
              <a:buFont typeface="Libre Franklin Medium"/>
              <a:buNone/>
              <a:defRPr/>
            </a:lvl2pPr>
            <a:lvl3pPr lvl="2" algn="ctr">
              <a:lnSpc>
                <a:spcPct val="100000"/>
              </a:lnSpc>
              <a:spcBef>
                <a:spcPts val="0"/>
              </a:spcBef>
              <a:spcAft>
                <a:spcPts val="0"/>
              </a:spcAft>
              <a:buClr>
                <a:srgbClr val="0F54C4"/>
              </a:buClr>
              <a:buSzPts val="1800"/>
              <a:buFont typeface="Libre Franklin Medium"/>
              <a:buNone/>
              <a:defRPr/>
            </a:lvl3pPr>
            <a:lvl4pPr lvl="3" algn="ctr">
              <a:lnSpc>
                <a:spcPct val="100000"/>
              </a:lnSpc>
              <a:spcBef>
                <a:spcPts val="0"/>
              </a:spcBef>
              <a:spcAft>
                <a:spcPts val="0"/>
              </a:spcAft>
              <a:buClr>
                <a:srgbClr val="0F54C4"/>
              </a:buClr>
              <a:buSzPts val="1800"/>
              <a:buFont typeface="Libre Franklin Medium"/>
              <a:buNone/>
              <a:defRPr/>
            </a:lvl4pPr>
            <a:lvl5pPr lvl="4" algn="ctr">
              <a:lnSpc>
                <a:spcPct val="100000"/>
              </a:lnSpc>
              <a:spcBef>
                <a:spcPts val="0"/>
              </a:spcBef>
              <a:spcAft>
                <a:spcPts val="0"/>
              </a:spcAft>
              <a:buClr>
                <a:srgbClr val="0F54C4"/>
              </a:buClr>
              <a:buSzPts val="1800"/>
              <a:buFont typeface="Libre Franklin Medium"/>
              <a:buNone/>
              <a:defRPr/>
            </a:lvl5pPr>
            <a:lvl6pPr lvl="5" algn="ctr">
              <a:lnSpc>
                <a:spcPct val="100000"/>
              </a:lnSpc>
              <a:spcBef>
                <a:spcPts val="0"/>
              </a:spcBef>
              <a:spcAft>
                <a:spcPts val="0"/>
              </a:spcAft>
              <a:buClr>
                <a:srgbClr val="0F54C4"/>
              </a:buClr>
              <a:buSzPts val="1800"/>
              <a:buFont typeface="Libre Franklin Medium"/>
              <a:buNone/>
              <a:defRPr/>
            </a:lvl6pPr>
            <a:lvl7pPr lvl="6" algn="ctr">
              <a:lnSpc>
                <a:spcPct val="100000"/>
              </a:lnSpc>
              <a:spcBef>
                <a:spcPts val="0"/>
              </a:spcBef>
              <a:spcAft>
                <a:spcPts val="0"/>
              </a:spcAft>
              <a:buClr>
                <a:srgbClr val="0F54C4"/>
              </a:buClr>
              <a:buSzPts val="1800"/>
              <a:buFont typeface="Libre Franklin Medium"/>
              <a:buNone/>
              <a:defRPr/>
            </a:lvl7pPr>
            <a:lvl8pPr lvl="7" algn="ctr">
              <a:lnSpc>
                <a:spcPct val="100000"/>
              </a:lnSpc>
              <a:spcBef>
                <a:spcPts val="0"/>
              </a:spcBef>
              <a:spcAft>
                <a:spcPts val="0"/>
              </a:spcAft>
              <a:buClr>
                <a:srgbClr val="0F54C4"/>
              </a:buClr>
              <a:buSzPts val="1800"/>
              <a:buFont typeface="Libre Franklin Medium"/>
              <a:buNone/>
              <a:defRPr/>
            </a:lvl8pPr>
            <a:lvl9pPr lvl="8" algn="ctr">
              <a:lnSpc>
                <a:spcPct val="100000"/>
              </a:lnSpc>
              <a:spcBef>
                <a:spcPts val="0"/>
              </a:spcBef>
              <a:spcAft>
                <a:spcPts val="0"/>
              </a:spcAft>
              <a:buClr>
                <a:srgbClr val="0F54C4"/>
              </a:buClr>
              <a:buSzPts val="1800"/>
              <a:buFont typeface="Libre Franklin Medium"/>
              <a:buNone/>
              <a:defRPr/>
            </a:lvl9pPr>
          </a:lstStyle>
          <a:p>
            <a:endParaRPr/>
          </a:p>
        </p:txBody>
      </p:sp>
      <p:sp>
        <p:nvSpPr>
          <p:cNvPr id="18" name="Google Shape;18;p30"/>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2">
  <p:cSld name="TITLE_AND_BODY 2">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body" idx="1"/>
          </p:nvPr>
        </p:nvSpPr>
        <p:spPr>
          <a:xfrm>
            <a:off x="1382700" y="1058125"/>
            <a:ext cx="6887400" cy="3416402"/>
          </a:xfrm>
          <a:prstGeom prst="rect">
            <a:avLst/>
          </a:prstGeom>
          <a:noFill/>
          <a:ln>
            <a:noFill/>
          </a:ln>
        </p:spPr>
        <p:txBody>
          <a:bodyPr spcFirstLastPara="1" wrap="square" lIns="91375" tIns="91375" rIns="91375" bIns="91375" anchor="t" anchorCtr="0">
            <a:normAutofit/>
          </a:bodyPr>
          <a:lstStyle>
            <a:lvl1pPr marL="457200" lvl="0" indent="-228600" algn="l">
              <a:lnSpc>
                <a:spcPct val="115000"/>
              </a:lnSpc>
              <a:spcBef>
                <a:spcPts val="0"/>
              </a:spcBef>
              <a:spcAft>
                <a:spcPts val="0"/>
              </a:spcAft>
              <a:buClr>
                <a:srgbClr val="000000"/>
              </a:buClr>
              <a:buSzPts val="1800"/>
              <a:buFont typeface="Libre Franklin"/>
              <a:buNone/>
              <a:defRPr sz="1800">
                <a:solidFill>
                  <a:srgbClr val="000000"/>
                </a:solidFill>
              </a:defRPr>
            </a:lvl1pPr>
            <a:lvl2pPr marL="914400" lvl="1" indent="-342900" algn="l">
              <a:lnSpc>
                <a:spcPct val="115000"/>
              </a:lnSpc>
              <a:spcBef>
                <a:spcPts val="0"/>
              </a:spcBef>
              <a:spcAft>
                <a:spcPts val="0"/>
              </a:spcAft>
              <a:buClr>
                <a:srgbClr val="000000"/>
              </a:buClr>
              <a:buSzPts val="1800"/>
              <a:buFont typeface="Libre Franklin"/>
              <a:buChar char="○"/>
              <a:defRPr sz="1800">
                <a:solidFill>
                  <a:srgbClr val="000000"/>
                </a:solidFill>
              </a:defRPr>
            </a:lvl2pPr>
            <a:lvl3pPr marL="1371600" lvl="2" indent="-342900" algn="l">
              <a:lnSpc>
                <a:spcPct val="115000"/>
              </a:lnSpc>
              <a:spcBef>
                <a:spcPts val="0"/>
              </a:spcBef>
              <a:spcAft>
                <a:spcPts val="0"/>
              </a:spcAft>
              <a:buClr>
                <a:srgbClr val="000000"/>
              </a:buClr>
              <a:buSzPts val="1800"/>
              <a:buFont typeface="Libre Franklin"/>
              <a:buChar char="■"/>
              <a:defRPr sz="1800">
                <a:solidFill>
                  <a:srgbClr val="000000"/>
                </a:solidFill>
              </a:defRPr>
            </a:lvl3pPr>
            <a:lvl4pPr marL="1828800" lvl="3" indent="-342900" algn="l">
              <a:lnSpc>
                <a:spcPct val="115000"/>
              </a:lnSpc>
              <a:spcBef>
                <a:spcPts val="0"/>
              </a:spcBef>
              <a:spcAft>
                <a:spcPts val="0"/>
              </a:spcAft>
              <a:buClr>
                <a:srgbClr val="000000"/>
              </a:buClr>
              <a:buSzPts val="1800"/>
              <a:buFont typeface="Libre Franklin"/>
              <a:buChar char="●"/>
              <a:defRPr sz="1800">
                <a:solidFill>
                  <a:srgbClr val="000000"/>
                </a:solidFill>
              </a:defRPr>
            </a:lvl4pPr>
            <a:lvl5pPr marL="2286000" lvl="4" indent="-342900" algn="l">
              <a:lnSpc>
                <a:spcPct val="115000"/>
              </a:lnSpc>
              <a:spcBef>
                <a:spcPts val="0"/>
              </a:spcBef>
              <a:spcAft>
                <a:spcPts val="0"/>
              </a:spcAft>
              <a:buClr>
                <a:srgbClr val="000000"/>
              </a:buClr>
              <a:buSzPts val="1800"/>
              <a:buFont typeface="Libre Franklin"/>
              <a:buChar char="○"/>
              <a:defRPr sz="1800">
                <a:solidFill>
                  <a:srgbClr val="000000"/>
                </a:solidFill>
              </a:defRPr>
            </a:lvl5pPr>
            <a:lvl6pPr marL="2743200" lvl="5" indent="-228600" algn="ctr">
              <a:lnSpc>
                <a:spcPct val="100000"/>
              </a:lnSpc>
              <a:spcBef>
                <a:spcPts val="0"/>
              </a:spcBef>
              <a:spcAft>
                <a:spcPts val="0"/>
              </a:spcAft>
              <a:buClr>
                <a:srgbClr val="FFFFFF"/>
              </a:buClr>
              <a:buSzPts val="1800"/>
              <a:buFont typeface="Libre Franklin"/>
              <a:buNone/>
              <a:defRPr/>
            </a:lvl6pPr>
            <a:lvl7pPr marL="3200400" lvl="6" indent="-228600" algn="ctr">
              <a:lnSpc>
                <a:spcPct val="100000"/>
              </a:lnSpc>
              <a:spcBef>
                <a:spcPts val="0"/>
              </a:spcBef>
              <a:spcAft>
                <a:spcPts val="0"/>
              </a:spcAft>
              <a:buClr>
                <a:srgbClr val="FFFFFF"/>
              </a:buClr>
              <a:buSzPts val="1800"/>
              <a:buFont typeface="Libre Franklin"/>
              <a:buNone/>
              <a:defRPr/>
            </a:lvl7pPr>
            <a:lvl8pPr marL="3657600" lvl="7" indent="-228600" algn="ctr">
              <a:lnSpc>
                <a:spcPct val="100000"/>
              </a:lnSpc>
              <a:spcBef>
                <a:spcPts val="0"/>
              </a:spcBef>
              <a:spcAft>
                <a:spcPts val="0"/>
              </a:spcAft>
              <a:buClr>
                <a:srgbClr val="FFFFFF"/>
              </a:buClr>
              <a:buSzPts val="1800"/>
              <a:buFont typeface="Libre Franklin"/>
              <a:buNone/>
              <a:defRPr/>
            </a:lvl8pPr>
            <a:lvl9pPr marL="4114800" lvl="8" indent="-228600" algn="ctr">
              <a:lnSpc>
                <a:spcPct val="100000"/>
              </a:lnSpc>
              <a:spcBef>
                <a:spcPts val="0"/>
              </a:spcBef>
              <a:spcAft>
                <a:spcPts val="0"/>
              </a:spcAft>
              <a:buClr>
                <a:srgbClr val="FFFFFF"/>
              </a:buClr>
              <a:buSzPts val="1800"/>
              <a:buFont typeface="Libre Franklin"/>
              <a:buNone/>
              <a:defRPr/>
            </a:lvl9pPr>
          </a:lstStyle>
          <a:p>
            <a:endParaRPr/>
          </a:p>
        </p:txBody>
      </p:sp>
      <p:sp>
        <p:nvSpPr>
          <p:cNvPr id="21" name="Google Shape;21;p31"/>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chemeClr val="accent4"/>
              </a:buClr>
              <a:buSzPts val="1800"/>
              <a:buNone/>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24" name="Google Shape;24;p32"/>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5" name="Google Shape;25;p32"/>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2">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chemeClr val="accent4"/>
              </a:buClr>
              <a:buSzPts val="1800"/>
              <a:buNone/>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28" name="Google Shape;28;p33"/>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9" name="Google Shape;29;p33"/>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g3059f310e73_0_90"/>
          <p:cNvSpPr txBox="1">
            <a:spLocks noGrp="1"/>
          </p:cNvSpPr>
          <p:nvPr>
            <p:ph type="body" idx="1"/>
          </p:nvPr>
        </p:nvSpPr>
        <p:spPr>
          <a:xfrm>
            <a:off x="1382700" y="1058125"/>
            <a:ext cx="3688200"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Clr>
                <a:srgbClr val="000000"/>
              </a:buClr>
              <a:buSzPts val="1400"/>
              <a:buFont typeface="Helvetica Neue"/>
              <a:buChar char="●"/>
              <a:defRPr sz="1400">
                <a:solidFill>
                  <a:srgbClr val="000000"/>
                </a:solidFill>
              </a:defRPr>
            </a:lvl1pPr>
            <a:lvl2pPr marL="914400" lvl="1" indent="-317500" algn="l">
              <a:lnSpc>
                <a:spcPct val="115000"/>
              </a:lnSpc>
              <a:spcBef>
                <a:spcPts val="0"/>
              </a:spcBef>
              <a:spcAft>
                <a:spcPts val="0"/>
              </a:spcAft>
              <a:buClr>
                <a:srgbClr val="000000"/>
              </a:buClr>
              <a:buSzPts val="1400"/>
              <a:buFont typeface="Helvetica Neue"/>
              <a:buChar char="○"/>
              <a:defRPr sz="1400">
                <a:solidFill>
                  <a:srgbClr val="000000"/>
                </a:solidFill>
              </a:defRPr>
            </a:lvl2pPr>
            <a:lvl3pPr marL="1371600" lvl="2" indent="-317500" algn="l">
              <a:lnSpc>
                <a:spcPct val="115000"/>
              </a:lnSpc>
              <a:spcBef>
                <a:spcPts val="0"/>
              </a:spcBef>
              <a:spcAft>
                <a:spcPts val="0"/>
              </a:spcAft>
              <a:buClr>
                <a:srgbClr val="000000"/>
              </a:buClr>
              <a:buSzPts val="1400"/>
              <a:buFont typeface="Helvetica Neue"/>
              <a:buChar char="■"/>
              <a:defRPr sz="1400">
                <a:solidFill>
                  <a:srgbClr val="000000"/>
                </a:solidFill>
              </a:defRPr>
            </a:lvl3pPr>
            <a:lvl4pPr marL="1828800" lvl="3" indent="-317500" algn="l">
              <a:lnSpc>
                <a:spcPct val="115000"/>
              </a:lnSpc>
              <a:spcBef>
                <a:spcPts val="0"/>
              </a:spcBef>
              <a:spcAft>
                <a:spcPts val="0"/>
              </a:spcAft>
              <a:buClr>
                <a:srgbClr val="000000"/>
              </a:buClr>
              <a:buSzPts val="1400"/>
              <a:buFont typeface="Helvetica Neue"/>
              <a:buChar char="●"/>
              <a:defRPr sz="1400">
                <a:solidFill>
                  <a:srgbClr val="000000"/>
                </a:solidFill>
              </a:defRPr>
            </a:lvl4pPr>
            <a:lvl5pPr marL="2286000" lvl="4" indent="-317500" algn="l">
              <a:lnSpc>
                <a:spcPct val="115000"/>
              </a:lnSpc>
              <a:spcBef>
                <a:spcPts val="0"/>
              </a:spcBef>
              <a:spcAft>
                <a:spcPts val="0"/>
              </a:spcAft>
              <a:buClr>
                <a:srgbClr val="000000"/>
              </a:buClr>
              <a:buSzPts val="1400"/>
              <a:buFont typeface="Helvetica Neue"/>
              <a:buChar char="○"/>
              <a:defRPr sz="1400">
                <a:solidFill>
                  <a:srgbClr val="000000"/>
                </a:solidFill>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2" name="Google Shape;32;g3059f310e73_0_90"/>
          <p:cNvSpPr txBox="1">
            <a:spLocks noGrp="1"/>
          </p:cNvSpPr>
          <p:nvPr>
            <p:ph type="body" idx="2"/>
          </p:nvPr>
        </p:nvSpPr>
        <p:spPr>
          <a:xfrm>
            <a:off x="5144099" y="1058125"/>
            <a:ext cx="3688200" cy="34164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3" name="Google Shape;33;g3059f310e73_0_90"/>
          <p:cNvSpPr txBox="1">
            <a:spLocks noGrp="1"/>
          </p:cNvSpPr>
          <p:nvPr>
            <p:ph type="sldNum" idx="12"/>
          </p:nvPr>
        </p:nvSpPr>
        <p:spPr>
          <a:xfrm>
            <a:off x="8627840" y="4669900"/>
            <a:ext cx="393300" cy="380100"/>
          </a:xfrm>
          <a:prstGeom prst="rect">
            <a:avLst/>
          </a:prstGeom>
          <a:noFill/>
          <a:ln>
            <a:noFill/>
          </a:ln>
        </p:spPr>
        <p:txBody>
          <a:bodyPr spcFirstLastPara="1" wrap="square" lIns="91400" tIns="91400" rIns="91400" bIns="91400" anchor="ctr" anchorCtr="0">
            <a:normAutofit lnSpcReduction="10000"/>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HEADER_2_1">
  <p:cSld name="SECTION_HEADER_2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3059f310e73_0_94"/>
          <p:cNvSpPr txBox="1">
            <a:spLocks noGrp="1"/>
          </p:cNvSpPr>
          <p:nvPr>
            <p:ph type="body" idx="1"/>
          </p:nvPr>
        </p:nvSpPr>
        <p:spPr>
          <a:xfrm>
            <a:off x="1382700" y="265524"/>
            <a:ext cx="7449600" cy="7926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1pPr>
            <a:lvl2pPr marL="914400" lvl="1"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2pPr>
            <a:lvl3pPr marL="1371600" lvl="2"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3pPr>
            <a:lvl4pPr marL="1828800" lvl="3"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4pPr>
            <a:lvl5pPr marL="2286000" lvl="4"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6" name="Google Shape;36;g3059f310e73_0_94"/>
          <p:cNvSpPr>
            <a:spLocks noGrp="1"/>
          </p:cNvSpPr>
          <p:nvPr>
            <p:ph type="pic" idx="2"/>
          </p:nvPr>
        </p:nvSpPr>
        <p:spPr>
          <a:xfrm>
            <a:off x="4308874" y="1067399"/>
            <a:ext cx="4523400" cy="3317100"/>
          </a:xfrm>
          <a:prstGeom prst="rect">
            <a:avLst/>
          </a:prstGeom>
          <a:noFill/>
          <a:ln>
            <a:noFill/>
          </a:ln>
        </p:spPr>
      </p:sp>
      <p:sp>
        <p:nvSpPr>
          <p:cNvPr id="37" name="Google Shape;37;g3059f310e73_0_94"/>
          <p:cNvSpPr txBox="1">
            <a:spLocks noGrp="1"/>
          </p:cNvSpPr>
          <p:nvPr>
            <p:ph type="body" idx="3"/>
          </p:nvPr>
        </p:nvSpPr>
        <p:spPr>
          <a:xfrm>
            <a:off x="1382700" y="1067399"/>
            <a:ext cx="2675700" cy="33171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8" name="Google Shape;38;g3059f310e73_0_94"/>
          <p:cNvSpPr txBox="1">
            <a:spLocks noGrp="1"/>
          </p:cNvSpPr>
          <p:nvPr>
            <p:ph type="sldNum" idx="12"/>
          </p:nvPr>
        </p:nvSpPr>
        <p:spPr>
          <a:xfrm>
            <a:off x="4419600" y="4627562"/>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marR="0" lvl="0"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2pPr>
            <a:lvl3pPr marR="0" lvl="2"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3pPr>
            <a:lvl4pPr marR="0" lvl="3"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4pPr>
            <a:lvl5pPr marR="0" lvl="4"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5pPr>
            <a:lvl6pPr marR="0" lvl="5"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6pPr>
            <a:lvl7pPr marR="0" lvl="6"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7pPr>
            <a:lvl8pPr marR="0" lvl="7"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8pPr>
            <a:lvl9pPr marR="0" lvl="8"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9pPr>
          </a:lstStyle>
          <a:p>
            <a:endParaRPr/>
          </a:p>
        </p:txBody>
      </p:sp>
      <p:sp>
        <p:nvSpPr>
          <p:cNvPr id="7" name="Google Shape;7;p27"/>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marR="0" lvl="0"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1pPr>
            <a:lvl2pPr marL="914400" marR="0" lvl="1"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2pPr>
            <a:lvl3pPr marL="1371600" marR="0" lvl="2"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3pPr>
            <a:lvl4pPr marL="1828800" marR="0" lvl="3"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4pPr>
            <a:lvl5pPr marL="2286000" marR="0" lvl="4"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5pPr>
            <a:lvl6pPr marL="2743200" marR="0" lvl="5"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6pPr>
            <a:lvl7pPr marL="3200400" marR="0" lvl="6"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7pPr>
            <a:lvl8pPr marL="3657600" marR="0" lvl="7"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8pPr>
            <a:lvl9pPr marL="4114800" marR="0" lvl="8"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9pPr>
          </a:lstStyle>
          <a:p>
            <a:endParaRPr/>
          </a:p>
        </p:txBody>
      </p:sp>
      <p:sp>
        <p:nvSpPr>
          <p:cNvPr id="8" name="Google Shape;8;p2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ctrTitle" idx="4294967295"/>
          </p:nvPr>
        </p:nvSpPr>
        <p:spPr>
          <a:xfrm>
            <a:off x="1382696" y="662609"/>
            <a:ext cx="7449603" cy="1416142"/>
          </a:xfrm>
          <a:prstGeom prst="rect">
            <a:avLst/>
          </a:prstGeom>
          <a:noFill/>
          <a:ln>
            <a:noFill/>
          </a:ln>
        </p:spPr>
        <p:txBody>
          <a:bodyPr spcFirstLastPara="1" wrap="square" lIns="91375" tIns="91375" rIns="91375" bIns="91375" anchor="b" anchorCtr="0">
            <a:normAutofit/>
          </a:bodyPr>
          <a:lstStyle/>
          <a:p>
            <a:pPr marL="0" marR="0" lvl="0" indent="0" algn="ctr" rtl="0">
              <a:lnSpc>
                <a:spcPct val="100000"/>
              </a:lnSpc>
              <a:spcBef>
                <a:spcPts val="0"/>
              </a:spcBef>
              <a:spcAft>
                <a:spcPts val="0"/>
              </a:spcAft>
              <a:buClr>
                <a:schemeClr val="accent4"/>
              </a:buClr>
              <a:buSzPts val="4600"/>
              <a:buFont typeface="Libre Franklin Medium"/>
              <a:buNone/>
            </a:pPr>
            <a:r>
              <a:rPr lang="en-US" sz="4000" b="1" i="0" u="none" strike="noStrike" cap="none">
                <a:solidFill>
                  <a:schemeClr val="accent4"/>
                </a:solidFill>
                <a:latin typeface="Libre Franklin Medium"/>
                <a:ea typeface="Libre Franklin Medium"/>
                <a:cs typeface="Libre Franklin Medium"/>
                <a:sym typeface="Libre Franklin Medium"/>
              </a:rPr>
              <a:t>West-Wide Governance </a:t>
            </a:r>
            <a:br>
              <a:rPr lang="en-US" sz="4000" b="1" i="0" u="none" strike="noStrike" cap="none">
                <a:solidFill>
                  <a:schemeClr val="accent4"/>
                </a:solidFill>
                <a:latin typeface="Libre Franklin Medium"/>
                <a:ea typeface="Libre Franklin Medium"/>
                <a:cs typeface="Libre Franklin Medium"/>
                <a:sym typeface="Libre Franklin Medium"/>
              </a:rPr>
            </a:br>
            <a:r>
              <a:rPr lang="en-US" sz="4000" b="1" i="0" u="none" strike="noStrike" cap="none">
                <a:solidFill>
                  <a:schemeClr val="accent4"/>
                </a:solidFill>
                <a:latin typeface="Libre Franklin Medium"/>
                <a:ea typeface="Libre Franklin Medium"/>
                <a:cs typeface="Libre Franklin Medium"/>
                <a:sym typeface="Libre Franklin Medium"/>
              </a:rPr>
              <a:t>Pathways Initiative</a:t>
            </a:r>
            <a:endParaRPr sz="4000" b="1" i="0" u="none" strike="noStrike" cap="none">
              <a:solidFill>
                <a:schemeClr val="accent4"/>
              </a:solidFill>
              <a:latin typeface="Libre Franklin Medium"/>
              <a:ea typeface="Libre Franklin Medium"/>
              <a:cs typeface="Libre Franklin Medium"/>
              <a:sym typeface="Libre Franklin Medium"/>
            </a:endParaRPr>
          </a:p>
        </p:txBody>
      </p:sp>
      <p:sp>
        <p:nvSpPr>
          <p:cNvPr id="44" name="Google Shape;44;p1"/>
          <p:cNvSpPr txBox="1">
            <a:spLocks noGrp="1"/>
          </p:cNvSpPr>
          <p:nvPr>
            <p:ph type="subTitle" idx="4294967295"/>
          </p:nvPr>
        </p:nvSpPr>
        <p:spPr>
          <a:xfrm>
            <a:off x="1382696" y="2347708"/>
            <a:ext cx="7449600" cy="1220100"/>
          </a:xfrm>
          <a:prstGeom prst="rect">
            <a:avLst/>
          </a:prstGeom>
          <a:noFill/>
          <a:ln>
            <a:noFill/>
          </a:ln>
        </p:spPr>
        <p:txBody>
          <a:bodyPr spcFirstLastPara="1" wrap="square" lIns="91375" tIns="91375" rIns="91375" bIns="91375" anchor="t" anchorCtr="0">
            <a:normAutofit/>
          </a:bodyPr>
          <a:lstStyle/>
          <a:p>
            <a:pPr marL="0" marR="0" lvl="0" indent="0" algn="ctr" rtl="0">
              <a:lnSpc>
                <a:spcPct val="115000"/>
              </a:lnSpc>
              <a:spcBef>
                <a:spcPts val="0"/>
              </a:spcBef>
              <a:spcAft>
                <a:spcPts val="0"/>
              </a:spcAft>
              <a:buClr>
                <a:srgbClr val="FFFFFF"/>
              </a:buClr>
              <a:buSzPts val="1100"/>
              <a:buFont typeface="Arial"/>
              <a:buNone/>
            </a:pPr>
            <a:r>
              <a:rPr lang="en-US" sz="2800" b="1" i="0" u="none" strike="noStrike" cap="none">
                <a:solidFill>
                  <a:srgbClr val="FFFFFF"/>
                </a:solidFill>
                <a:latin typeface="Arial"/>
                <a:ea typeface="Arial"/>
                <a:cs typeface="Arial"/>
                <a:sym typeface="Arial"/>
              </a:rPr>
              <a:t>Step 2 Draft Proposal Briefing</a:t>
            </a:r>
            <a:endParaRPr sz="2800" b="0" i="0" u="none" strike="noStrike" cap="none">
              <a:solidFill>
                <a:srgbClr val="FFFFFF"/>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315464" y="853888"/>
            <a:ext cx="7428486" cy="3753392"/>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SzPts val="1800"/>
              <a:buNone/>
            </a:pP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Summary of Recommendations</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Regional Organization Scope and Function </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Regional Organization Formation</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Regional Organization Governance</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Public Interest</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Stakeholder Process</a:t>
            </a:r>
            <a:endParaRPr sz="1600"/>
          </a:p>
          <a:p>
            <a:pPr marL="0" marR="0" lvl="0" indent="0" algn="l" rtl="0">
              <a:lnSpc>
                <a:spcPct val="115000"/>
              </a:lnSpc>
              <a:spcBef>
                <a:spcPts val="0"/>
              </a:spcBef>
              <a:spcAft>
                <a:spcPts val="0"/>
              </a:spcAft>
              <a:buClr>
                <a:srgbClr val="000000"/>
              </a:buClr>
              <a:buSzPts val="1500"/>
              <a:buFont typeface="Libre Franklin"/>
              <a:buNone/>
            </a:pPr>
            <a:endParaRPr sz="1500">
              <a:latin typeface="Libre Franklin"/>
              <a:ea typeface="Libre Franklin"/>
              <a:cs typeface="Libre Franklin"/>
              <a:sym typeface="Libre Franklin"/>
            </a:endParaRPr>
          </a:p>
        </p:txBody>
      </p:sp>
      <p:sp>
        <p:nvSpPr>
          <p:cNvPr id="105" name="Google Shape;105;p4"/>
          <p:cNvSpPr txBox="1"/>
          <p:nvPr/>
        </p:nvSpPr>
        <p:spPr>
          <a:xfrm>
            <a:off x="1315464" y="331983"/>
            <a:ext cx="6887400" cy="521905"/>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dirty="0">
                <a:solidFill>
                  <a:schemeClr val="accent1">
                    <a:lumMod val="75000"/>
                  </a:schemeClr>
                </a:solidFill>
                <a:latin typeface="Libre Franklin"/>
                <a:ea typeface="Libre Franklin"/>
                <a:cs typeface="Libre Franklin"/>
                <a:sym typeface="Libre Franklin"/>
              </a:rPr>
              <a:t>Elements</a:t>
            </a:r>
            <a:r>
              <a:rPr lang="en-US" sz="2400" b="1" i="0" u="none" strike="noStrike" cap="none" dirty="0">
                <a:solidFill>
                  <a:srgbClr val="0B3F92"/>
                </a:solidFill>
                <a:latin typeface="Libre Franklin"/>
                <a:ea typeface="Libre Franklin"/>
                <a:cs typeface="Libre Franklin"/>
                <a:sym typeface="Libre Franklin"/>
              </a:rPr>
              <a:t> of the Step 2 Draft Proposal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315464" y="853888"/>
            <a:ext cx="7428486" cy="3753392"/>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SzPts val="1800"/>
              <a:buNone/>
            </a:pP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Summary of Recommendations</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Regional Organization Scope and Function </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Regional Organization Formation</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Regional Organization Governance</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Public Interest</a:t>
            </a:r>
            <a:endParaRPr>
              <a:solidFill>
                <a:schemeClr val="dk1"/>
              </a:solidFill>
            </a:endParaRPr>
          </a:p>
          <a:p>
            <a:pPr marL="457200" lvl="0" indent="-266700" algn="l" rtl="0">
              <a:lnSpc>
                <a:spcPct val="115000"/>
              </a:lnSpc>
              <a:spcBef>
                <a:spcPts val="0"/>
              </a:spcBef>
              <a:spcAft>
                <a:spcPts val="0"/>
              </a:spcAft>
              <a:buClr>
                <a:schemeClr val="dk1"/>
              </a:buClr>
              <a:buSzPts val="600"/>
              <a:buFont typeface="Noto Sans Symbols"/>
              <a:buChar char="●"/>
            </a:pPr>
            <a:r>
              <a:rPr lang="en-US">
                <a:solidFill>
                  <a:schemeClr val="dk1"/>
                </a:solidFill>
              </a:rPr>
              <a:t>Stakeholder Process</a:t>
            </a:r>
            <a:endParaRPr sz="1600"/>
          </a:p>
          <a:p>
            <a:pPr marL="0" marR="0" lvl="0" indent="0" algn="l" rtl="0">
              <a:lnSpc>
                <a:spcPct val="115000"/>
              </a:lnSpc>
              <a:spcBef>
                <a:spcPts val="0"/>
              </a:spcBef>
              <a:spcAft>
                <a:spcPts val="0"/>
              </a:spcAft>
              <a:buClr>
                <a:srgbClr val="000000"/>
              </a:buClr>
              <a:buSzPts val="1500"/>
              <a:buFont typeface="Libre Franklin"/>
              <a:buNone/>
            </a:pPr>
            <a:endParaRPr sz="1500">
              <a:latin typeface="Libre Franklin"/>
              <a:ea typeface="Libre Franklin"/>
              <a:cs typeface="Libre Franklin"/>
              <a:sym typeface="Libre Franklin"/>
            </a:endParaRPr>
          </a:p>
        </p:txBody>
      </p:sp>
      <p:sp>
        <p:nvSpPr>
          <p:cNvPr id="105" name="Google Shape;105;p4"/>
          <p:cNvSpPr txBox="1"/>
          <p:nvPr/>
        </p:nvSpPr>
        <p:spPr>
          <a:xfrm>
            <a:off x="1315464" y="331983"/>
            <a:ext cx="6887400" cy="521905"/>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dirty="0">
                <a:solidFill>
                  <a:schemeClr val="accent1">
                    <a:lumMod val="75000"/>
                  </a:schemeClr>
                </a:solidFill>
                <a:latin typeface="Libre Franklin"/>
                <a:ea typeface="Libre Franklin"/>
                <a:cs typeface="Libre Franklin"/>
                <a:sym typeface="Libre Franklin"/>
              </a:rPr>
              <a:t>Elements</a:t>
            </a:r>
            <a:r>
              <a:rPr lang="en-US" sz="2400" b="1" i="0" u="none" strike="noStrike" cap="none" dirty="0">
                <a:solidFill>
                  <a:srgbClr val="0B3F92"/>
                </a:solidFill>
                <a:latin typeface="Libre Franklin"/>
                <a:ea typeface="Libre Franklin"/>
                <a:cs typeface="Libre Franklin"/>
                <a:sym typeface="Libre Franklin"/>
              </a:rPr>
              <a:t> of the Step 2 Draft Proposal</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7602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f8ba5e35a2_0_13"/>
          <p:cNvSpPr txBox="1">
            <a:spLocks noGrp="1"/>
          </p:cNvSpPr>
          <p:nvPr>
            <p:ph type="body" idx="1"/>
          </p:nvPr>
        </p:nvSpPr>
        <p:spPr>
          <a:xfrm>
            <a:off x="1315464" y="649263"/>
            <a:ext cx="7428600" cy="3753300"/>
          </a:xfrm>
          <a:prstGeom prst="rect">
            <a:avLst/>
          </a:prstGeom>
          <a:noFill/>
          <a:ln>
            <a:noFill/>
          </a:ln>
        </p:spPr>
        <p:txBody>
          <a:bodyPr spcFirstLastPara="1" wrap="square" lIns="91400" tIns="91400" rIns="91400" bIns="91400" anchor="t" anchorCtr="0">
            <a:noAutofit/>
          </a:bodyPr>
          <a:lstStyle/>
          <a:p>
            <a:pPr marL="203200" lvl="0" indent="0" algn="l" rtl="0">
              <a:lnSpc>
                <a:spcPct val="115000"/>
              </a:lnSpc>
              <a:spcBef>
                <a:spcPts val="0"/>
              </a:spcBef>
              <a:spcAft>
                <a:spcPts val="0"/>
              </a:spcAft>
              <a:buSzPts val="400"/>
              <a:buNone/>
            </a:pPr>
            <a:r>
              <a:rPr lang="en-US" u="sng"/>
              <a:t>Under Option 2.0</a:t>
            </a:r>
            <a:endParaRPr u="sng"/>
          </a:p>
          <a:p>
            <a:pPr marL="869950" lvl="1" indent="-285750" algn="l" rtl="0">
              <a:lnSpc>
                <a:spcPct val="115000"/>
              </a:lnSpc>
              <a:spcBef>
                <a:spcPts val="0"/>
              </a:spcBef>
              <a:spcAft>
                <a:spcPts val="0"/>
              </a:spcAft>
              <a:buSzPts val="1600"/>
              <a:buChar char="○"/>
            </a:pPr>
            <a:r>
              <a:rPr lang="en-US" sz="1600">
                <a:solidFill>
                  <a:schemeClr val="dk1"/>
                </a:solidFill>
              </a:rPr>
              <a:t>RO full governance authority over WEIM/EDAM market rules, with sole Section 205 rights</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Single integrated tariff, with process to organize CAISO tariff into sole RO, sole CAISO, or shared authority </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Market operations continue to be performed and overseen by the CAISO </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CAISO will remain the counterparty to existing market contracts</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CAISO staff will retain emergency operational authority </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Initial estimated annual cost of $1.25 to $1.5 million, increasing to $10 to $14 million as organization develops.</a:t>
            </a:r>
            <a:endParaRPr sz="1600"/>
          </a:p>
          <a:p>
            <a:pPr marL="0" marR="0" lvl="0" indent="0" algn="l" rtl="0">
              <a:lnSpc>
                <a:spcPct val="115000"/>
              </a:lnSpc>
              <a:spcBef>
                <a:spcPts val="800"/>
              </a:spcBef>
              <a:spcAft>
                <a:spcPts val="0"/>
              </a:spcAft>
              <a:buClr>
                <a:srgbClr val="000000"/>
              </a:buClr>
              <a:buSzPts val="1500"/>
              <a:buFont typeface="Libre Franklin"/>
              <a:buNone/>
            </a:pPr>
            <a:endParaRPr sz="1500">
              <a:latin typeface="Libre Franklin"/>
              <a:ea typeface="Libre Franklin"/>
              <a:cs typeface="Libre Franklin"/>
              <a:sym typeface="Libre Franklin"/>
            </a:endParaRPr>
          </a:p>
        </p:txBody>
      </p:sp>
      <p:sp>
        <p:nvSpPr>
          <p:cNvPr id="117" name="Google Shape;117;g2f8ba5e35a2_0_13"/>
          <p:cNvSpPr txBox="1"/>
          <p:nvPr/>
        </p:nvSpPr>
        <p:spPr>
          <a:xfrm>
            <a:off x="1315464" y="127283"/>
            <a:ext cx="6887400" cy="522000"/>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RO Scope and Function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f8ba5e35a2_0_27"/>
          <p:cNvSpPr txBox="1">
            <a:spLocks noGrp="1"/>
          </p:cNvSpPr>
          <p:nvPr>
            <p:ph type="body" idx="1"/>
          </p:nvPr>
        </p:nvSpPr>
        <p:spPr>
          <a:xfrm>
            <a:off x="1315464" y="695088"/>
            <a:ext cx="7428600" cy="3753300"/>
          </a:xfrm>
          <a:prstGeom prst="rect">
            <a:avLst/>
          </a:prstGeom>
          <a:noFill/>
          <a:ln>
            <a:noFill/>
          </a:ln>
        </p:spPr>
        <p:txBody>
          <a:bodyPr spcFirstLastPara="1" wrap="square" lIns="91400" tIns="91400" rIns="91400" bIns="91400" anchor="t" anchorCtr="0">
            <a:noAutofit/>
          </a:bodyPr>
          <a:lstStyle/>
          <a:p>
            <a:pPr marL="203200" lvl="0" indent="0" algn="l" rtl="0">
              <a:lnSpc>
                <a:spcPct val="115000"/>
              </a:lnSpc>
              <a:spcBef>
                <a:spcPts val="0"/>
              </a:spcBef>
              <a:spcAft>
                <a:spcPts val="0"/>
              </a:spcAft>
              <a:buSzPts val="400"/>
              <a:buNone/>
            </a:pPr>
            <a:r>
              <a:rPr lang="en-US" u="sng"/>
              <a:t>Under Option 2.5</a:t>
            </a:r>
            <a:endParaRPr u="sng"/>
          </a:p>
          <a:p>
            <a:pPr marL="869950" lvl="1" indent="-285750" algn="l" rtl="0">
              <a:lnSpc>
                <a:spcPct val="115000"/>
              </a:lnSpc>
              <a:spcBef>
                <a:spcPts val="0"/>
              </a:spcBef>
              <a:spcAft>
                <a:spcPts val="0"/>
              </a:spcAft>
              <a:buSzPts val="1600"/>
              <a:buChar char="○"/>
            </a:pPr>
            <a:r>
              <a:rPr lang="en-US" sz="1600">
                <a:solidFill>
                  <a:schemeClr val="dk1"/>
                </a:solidFill>
              </a:rPr>
              <a:t>RO full governance authority over WEIM/EDAM market rules with ultimate responsibility for operation of the market; sole Section 205 rights</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Possible separation of the RO tariff from CAISO tariff</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CAISO’s financial responsibility, liability, and compliance shifts to the RO</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CAISO continues market operation under a vendor contract with the RO</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RO will likely become a public utility </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RO will likely become counterparty to existing CAISO market contracts  </a:t>
            </a:r>
            <a:endParaRPr sz="1600">
              <a:solidFill>
                <a:schemeClr val="dk1"/>
              </a:solidFill>
            </a:endParaRPr>
          </a:p>
          <a:p>
            <a:pPr marL="869950" lvl="1" indent="-285750" algn="l" rtl="0">
              <a:lnSpc>
                <a:spcPct val="115000"/>
              </a:lnSpc>
              <a:spcBef>
                <a:spcPts val="0"/>
              </a:spcBef>
              <a:spcAft>
                <a:spcPts val="0"/>
              </a:spcAft>
              <a:buClr>
                <a:schemeClr val="dk1"/>
              </a:buClr>
              <a:buSzPts val="1600"/>
              <a:buChar char="○"/>
            </a:pPr>
            <a:r>
              <a:rPr lang="en-US" sz="1600">
                <a:solidFill>
                  <a:schemeClr val="dk1"/>
                </a:solidFill>
              </a:rPr>
              <a:t>Estimated annual cost of $25 million- RO will have more extensive staffing </a:t>
            </a:r>
            <a:endParaRPr sz="1600"/>
          </a:p>
          <a:p>
            <a:pPr marL="0" marR="0" lvl="0" indent="0" algn="l" rtl="0">
              <a:lnSpc>
                <a:spcPct val="115000"/>
              </a:lnSpc>
              <a:spcBef>
                <a:spcPts val="800"/>
              </a:spcBef>
              <a:spcAft>
                <a:spcPts val="0"/>
              </a:spcAft>
              <a:buClr>
                <a:srgbClr val="000000"/>
              </a:buClr>
              <a:buSzPts val="1500"/>
              <a:buFont typeface="Libre Franklin"/>
              <a:buNone/>
            </a:pPr>
            <a:endParaRPr sz="1500">
              <a:latin typeface="Libre Franklin"/>
              <a:ea typeface="Libre Franklin"/>
              <a:cs typeface="Libre Franklin"/>
              <a:sym typeface="Libre Franklin"/>
            </a:endParaRPr>
          </a:p>
        </p:txBody>
      </p:sp>
      <p:sp>
        <p:nvSpPr>
          <p:cNvPr id="123" name="Google Shape;123;g2f8ba5e35a2_0_27"/>
          <p:cNvSpPr txBox="1"/>
          <p:nvPr/>
        </p:nvSpPr>
        <p:spPr>
          <a:xfrm>
            <a:off x="1315464" y="152833"/>
            <a:ext cx="6887400" cy="522000"/>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RO Scope and Function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body" idx="1"/>
          </p:nvPr>
        </p:nvSpPr>
        <p:spPr>
          <a:xfrm>
            <a:off x="1536925" y="695100"/>
            <a:ext cx="7272300" cy="3753300"/>
          </a:xfrm>
          <a:prstGeom prst="rect">
            <a:avLst/>
          </a:prstGeom>
          <a:noFill/>
          <a:ln>
            <a:noFill/>
          </a:ln>
        </p:spPr>
        <p:txBody>
          <a:bodyPr spcFirstLastPara="1" wrap="square" lIns="91400" tIns="91400" rIns="91400" bIns="91400" anchor="t" anchorCtr="0">
            <a:noAutofit/>
          </a:bodyPr>
          <a:lstStyle/>
          <a:p>
            <a:pPr marL="285750" marR="0" lvl="0" indent="-285750" algn="l" rtl="0">
              <a:lnSpc>
                <a:spcPct val="115000"/>
              </a:lnSpc>
              <a:spcBef>
                <a:spcPts val="0"/>
              </a:spcBef>
              <a:spcAft>
                <a:spcPts val="0"/>
              </a:spcAft>
              <a:buClr>
                <a:srgbClr val="000000"/>
              </a:buClr>
              <a:buSzPts val="1600"/>
              <a:buFont typeface="Arial"/>
              <a:buChar char="•"/>
            </a:pPr>
            <a:r>
              <a:rPr lang="en-US" sz="1600">
                <a:latin typeface="Libre Franklin"/>
                <a:ea typeface="Libre Franklin"/>
                <a:cs typeface="Libre Franklin"/>
                <a:sym typeface="Libre Franklin"/>
              </a:rPr>
              <a:t>501(c)(3) nonprofit corporation</a:t>
            </a:r>
            <a:endParaRPr sz="1600">
              <a:latin typeface="Libre Franklin"/>
              <a:ea typeface="Libre Franklin"/>
              <a:cs typeface="Libre Franklin"/>
              <a:sym typeface="Libre Franklin"/>
            </a:endParaRPr>
          </a:p>
          <a:p>
            <a:pPr marL="1005113" marR="0" lvl="1" indent="-395512" algn="l" rtl="0">
              <a:lnSpc>
                <a:spcPct val="115000"/>
              </a:lnSpc>
              <a:spcBef>
                <a:spcPts val="0"/>
              </a:spcBef>
              <a:spcAft>
                <a:spcPts val="0"/>
              </a:spcAft>
              <a:buClr>
                <a:srgbClr val="000000"/>
              </a:buClr>
              <a:buSzPts val="1600"/>
              <a:buFont typeface="Noto Sans Symbols"/>
              <a:buChar char="○"/>
            </a:pPr>
            <a:r>
              <a:rPr lang="en-US" sz="1600"/>
              <a:t>T</a:t>
            </a:r>
            <a:r>
              <a:rPr lang="en-US" sz="1600">
                <a:latin typeface="Libre Franklin"/>
                <a:ea typeface="Libre Franklin"/>
                <a:cs typeface="Libre Franklin"/>
                <a:sym typeface="Libre Franklin"/>
              </a:rPr>
              <a:t>ax exempt status to lower costs and the ability to utilize tax-exempt financing for long term debt. </a:t>
            </a:r>
            <a:endParaRPr sz="1600">
              <a:latin typeface="Libre Franklin"/>
              <a:ea typeface="Libre Franklin"/>
              <a:cs typeface="Libre Franklin"/>
              <a:sym typeface="Libre Franklin"/>
            </a:endParaRPr>
          </a:p>
          <a:p>
            <a:pPr marL="1005113" marR="0" lvl="1" indent="-395512" algn="l" rtl="0">
              <a:lnSpc>
                <a:spcPct val="115000"/>
              </a:lnSpc>
              <a:spcBef>
                <a:spcPts val="0"/>
              </a:spcBef>
              <a:spcAft>
                <a:spcPts val="0"/>
              </a:spcAft>
              <a:buClr>
                <a:srgbClr val="000000"/>
              </a:buClr>
              <a:buSzPts val="1600"/>
              <a:buFont typeface="Noto Sans Symbols"/>
              <a:buChar char="○"/>
            </a:pPr>
            <a:r>
              <a:rPr lang="en-US" sz="1600"/>
              <a:t>O</a:t>
            </a:r>
            <a:r>
              <a:rPr lang="en-US" sz="1600">
                <a:latin typeface="Libre Franklin"/>
                <a:ea typeface="Libre Franklin"/>
                <a:cs typeface="Libre Franklin"/>
                <a:sym typeface="Libre Franklin"/>
              </a:rPr>
              <a:t>perates for the public benefit and is prohibited from lobbying and engaging in political activities.</a:t>
            </a:r>
            <a:endParaRPr/>
          </a:p>
          <a:p>
            <a:pPr marL="285750" marR="0" lvl="0" indent="-285750" algn="l" rtl="0">
              <a:lnSpc>
                <a:spcPct val="115000"/>
              </a:lnSpc>
              <a:spcBef>
                <a:spcPts val="0"/>
              </a:spcBef>
              <a:spcAft>
                <a:spcPts val="0"/>
              </a:spcAft>
              <a:buClr>
                <a:srgbClr val="000000"/>
              </a:buClr>
              <a:buSzPts val="1600"/>
              <a:buFont typeface="Arial"/>
              <a:buChar char="•"/>
            </a:pPr>
            <a:r>
              <a:rPr lang="en-US" sz="1600"/>
              <a:t>I</a:t>
            </a:r>
            <a:r>
              <a:rPr lang="en-US" sz="1600">
                <a:latin typeface="Libre Franklin"/>
                <a:ea typeface="Libre Franklin"/>
                <a:cs typeface="Libre Franklin"/>
                <a:sym typeface="Libre Franklin"/>
              </a:rPr>
              <a:t>ncorporated in Delaware </a:t>
            </a:r>
            <a:endParaRPr sz="1600">
              <a:latin typeface="Libre Franklin"/>
              <a:ea typeface="Libre Franklin"/>
              <a:cs typeface="Libre Franklin"/>
              <a:sym typeface="Libre Franklin"/>
            </a:endParaRPr>
          </a:p>
          <a:p>
            <a:pPr marL="1005113" marR="0" lvl="1" indent="-395512" algn="l" rtl="0">
              <a:lnSpc>
                <a:spcPct val="115000"/>
              </a:lnSpc>
              <a:spcBef>
                <a:spcPts val="0"/>
              </a:spcBef>
              <a:spcAft>
                <a:spcPts val="0"/>
              </a:spcAft>
              <a:buClr>
                <a:srgbClr val="000000"/>
              </a:buClr>
              <a:buSzPts val="1600"/>
              <a:buFont typeface="Noto Sans Symbols"/>
              <a:buChar char="○"/>
            </a:pPr>
            <a:r>
              <a:rPr lang="en-US" sz="1600"/>
              <a:t>W</a:t>
            </a:r>
            <a:r>
              <a:rPr lang="en-US" sz="1600">
                <a:latin typeface="Libre Franklin"/>
                <a:ea typeface="Libre Franklin"/>
                <a:cs typeface="Libre Franklin"/>
                <a:sym typeface="Libre Franklin"/>
              </a:rPr>
              <a:t>ell-developed body of corporate law, knowledgeable judges, and permissive rather than prescriptive corporate formation and operation.</a:t>
            </a:r>
            <a:endParaRPr/>
          </a:p>
          <a:p>
            <a:pPr marL="285750" marR="0" lvl="0" indent="-285750" algn="l" rtl="0">
              <a:lnSpc>
                <a:spcPct val="115000"/>
              </a:lnSpc>
              <a:spcBef>
                <a:spcPts val="0"/>
              </a:spcBef>
              <a:spcAft>
                <a:spcPts val="0"/>
              </a:spcAft>
              <a:buClr>
                <a:srgbClr val="000000"/>
              </a:buClr>
              <a:buSzPts val="1600"/>
              <a:buFont typeface="Arial"/>
              <a:buChar char="•"/>
            </a:pPr>
            <a:r>
              <a:rPr lang="en-US" sz="1600"/>
              <a:t>Principal Place of Business - TBD by RO Board</a:t>
            </a:r>
            <a:endParaRPr sz="1600"/>
          </a:p>
          <a:p>
            <a:pPr marL="1005113" marR="0" lvl="1" indent="-395512" algn="l" rtl="0">
              <a:lnSpc>
                <a:spcPct val="115000"/>
              </a:lnSpc>
              <a:spcBef>
                <a:spcPts val="0"/>
              </a:spcBef>
              <a:spcAft>
                <a:spcPts val="0"/>
              </a:spcAft>
              <a:buClr>
                <a:srgbClr val="000000"/>
              </a:buClr>
              <a:buSzPts val="1600"/>
              <a:buFont typeface="Noto Sans Symbols"/>
              <a:buChar char="○"/>
            </a:pPr>
            <a:r>
              <a:rPr lang="en-US" sz="1600"/>
              <a:t>S</a:t>
            </a:r>
            <a:r>
              <a:rPr lang="en-US" sz="1600">
                <a:latin typeface="Libre Franklin"/>
                <a:ea typeface="Libre Franklin"/>
                <a:cs typeface="Libre Franklin"/>
                <a:sym typeface="Libre Franklin"/>
              </a:rPr>
              <a:t>trong consideration </a:t>
            </a:r>
            <a:r>
              <a:rPr lang="en-US" sz="1600"/>
              <a:t>to</a:t>
            </a:r>
            <a:r>
              <a:rPr lang="en-US" sz="1600">
                <a:latin typeface="Libre Franklin"/>
                <a:ea typeface="Libre Franklin"/>
                <a:cs typeface="Libre Franklin"/>
                <a:sym typeface="Libre Franklin"/>
              </a:rPr>
              <a:t> Folsom, CA to capitalize on the benefits of locating near the Market Operator. </a:t>
            </a:r>
            <a:endParaRPr sz="1600">
              <a:latin typeface="Libre Franklin"/>
              <a:ea typeface="Libre Franklin"/>
              <a:cs typeface="Libre Franklin"/>
              <a:sym typeface="Libre Franklin"/>
            </a:endParaRPr>
          </a:p>
          <a:p>
            <a:pPr marL="1005113" marR="0" lvl="1" indent="-395512" algn="l" rtl="0">
              <a:lnSpc>
                <a:spcPct val="115000"/>
              </a:lnSpc>
              <a:spcBef>
                <a:spcPts val="0"/>
              </a:spcBef>
              <a:spcAft>
                <a:spcPts val="0"/>
              </a:spcAft>
              <a:buClr>
                <a:srgbClr val="000000"/>
              </a:buClr>
              <a:buSzPts val="1600"/>
              <a:buFont typeface="Noto Sans Symbols"/>
              <a:buChar char="○"/>
            </a:pPr>
            <a:r>
              <a:rPr lang="en-US" sz="1600">
                <a:latin typeface="Libre Franklin"/>
                <a:ea typeface="Libre Franklin"/>
                <a:cs typeface="Libre Franklin"/>
                <a:sym typeface="Libre Franklin"/>
              </a:rPr>
              <a:t>Board meetings would rotate among the market-participating states </a:t>
            </a:r>
            <a:endParaRPr/>
          </a:p>
        </p:txBody>
      </p:sp>
      <p:sp>
        <p:nvSpPr>
          <p:cNvPr id="129" name="Google Shape;129;p8"/>
          <p:cNvSpPr txBox="1"/>
          <p:nvPr/>
        </p:nvSpPr>
        <p:spPr>
          <a:xfrm>
            <a:off x="1302664" y="140058"/>
            <a:ext cx="6887400" cy="522000"/>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RO Formation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body" idx="1"/>
          </p:nvPr>
        </p:nvSpPr>
        <p:spPr>
          <a:xfrm>
            <a:off x="1588100" y="695100"/>
            <a:ext cx="7299600" cy="3753300"/>
          </a:xfrm>
          <a:prstGeom prst="rect">
            <a:avLst/>
          </a:prstGeom>
          <a:noFill/>
          <a:ln>
            <a:noFill/>
          </a:ln>
        </p:spPr>
        <p:txBody>
          <a:bodyPr spcFirstLastPara="1" wrap="square" lIns="91400" tIns="91400" rIns="91400" bIns="91400" anchor="t" anchorCtr="0">
            <a:noAutofit/>
          </a:bodyPr>
          <a:lstStyle/>
          <a:p>
            <a:pPr marL="342900" marR="0" lvl="0" indent="-342900" algn="l" rtl="0">
              <a:lnSpc>
                <a:spcPct val="115000"/>
              </a:lnSpc>
              <a:spcBef>
                <a:spcPts val="0"/>
              </a:spcBef>
              <a:spcAft>
                <a:spcPts val="0"/>
              </a:spcAft>
              <a:buClr>
                <a:srgbClr val="000000"/>
              </a:buClr>
              <a:buSzPts val="1600"/>
              <a:buFont typeface="Arial"/>
              <a:buChar char="•"/>
            </a:pPr>
            <a:r>
              <a:rPr lang="en-US" sz="1600"/>
              <a:t>Independent s</a:t>
            </a:r>
            <a:r>
              <a:rPr lang="en-US" sz="1600">
                <a:latin typeface="Libre Franklin"/>
                <a:ea typeface="Libre Franklin"/>
                <a:cs typeface="Libre Franklin"/>
                <a:sym typeface="Libre Franklin"/>
              </a:rPr>
              <a:t>even-member </a:t>
            </a:r>
            <a:r>
              <a:rPr lang="en-US" sz="1600"/>
              <a:t>Board</a:t>
            </a:r>
            <a:r>
              <a:rPr lang="en-US" sz="1600">
                <a:latin typeface="Libre Franklin"/>
                <a:ea typeface="Libre Franklin"/>
                <a:cs typeface="Libre Franklin"/>
                <a:sym typeface="Libre Franklin"/>
              </a:rPr>
              <a:t> that exercises sole authority over the WEIM and the EDAM. </a:t>
            </a:r>
            <a:endParaRPr/>
          </a:p>
          <a:p>
            <a:pPr marL="342900" marR="0" lvl="0" indent="-342900" algn="l" rtl="0">
              <a:lnSpc>
                <a:spcPct val="115000"/>
              </a:lnSpc>
              <a:spcBef>
                <a:spcPts val="0"/>
              </a:spcBef>
              <a:spcAft>
                <a:spcPts val="0"/>
              </a:spcAft>
              <a:buClr>
                <a:srgbClr val="000000"/>
              </a:buClr>
              <a:buSzPts val="1600"/>
              <a:buFont typeface="Arial"/>
              <a:buChar char="•"/>
            </a:pPr>
            <a:r>
              <a:rPr lang="en-US" sz="1600"/>
              <a:t>No</a:t>
            </a:r>
            <a:r>
              <a:rPr lang="en-US" sz="1600">
                <a:latin typeface="Libre Franklin"/>
                <a:ea typeface="Libre Franklin"/>
                <a:cs typeface="Libre Franklin"/>
                <a:sym typeface="Libre Franklin"/>
              </a:rPr>
              <a:t> reserved seat</a:t>
            </a:r>
            <a:r>
              <a:rPr lang="en-US" sz="1600"/>
              <a:t>s, </a:t>
            </a:r>
            <a:r>
              <a:rPr lang="en-US" sz="1600">
                <a:latin typeface="Libre Franklin"/>
                <a:ea typeface="Libre Franklin"/>
                <a:cs typeface="Libre Franklin"/>
                <a:sym typeface="Libre Franklin"/>
              </a:rPr>
              <a:t>no restriction on the number of current WEM Governing Body members serv</a:t>
            </a:r>
            <a:r>
              <a:rPr lang="en-US" sz="1600"/>
              <a:t>ing</a:t>
            </a:r>
            <a:r>
              <a:rPr lang="en-US" sz="1600">
                <a:latin typeface="Libre Franklin"/>
                <a:ea typeface="Libre Franklin"/>
                <a:cs typeface="Libre Franklin"/>
                <a:sym typeface="Libre Franklin"/>
              </a:rPr>
              <a:t> on RO Board</a:t>
            </a:r>
            <a:r>
              <a:rPr lang="en-US" sz="1600"/>
              <a:t>- interested members will move directly to Nomination Process.</a:t>
            </a:r>
            <a:endParaRPr sz="1600"/>
          </a:p>
          <a:p>
            <a:pPr marL="342900" marR="0" lvl="0" indent="-342900" algn="l" rtl="0">
              <a:lnSpc>
                <a:spcPct val="115000"/>
              </a:lnSpc>
              <a:spcBef>
                <a:spcPts val="0"/>
              </a:spcBef>
              <a:spcAft>
                <a:spcPts val="0"/>
              </a:spcAft>
              <a:buClr>
                <a:srgbClr val="000000"/>
              </a:buClr>
              <a:buSzPts val="1600"/>
              <a:buFont typeface="Arial"/>
              <a:buChar char="•"/>
            </a:pPr>
            <a:r>
              <a:rPr lang="en-US" sz="1600"/>
              <a:t>RO Board </a:t>
            </a:r>
            <a:r>
              <a:rPr lang="en-US" sz="1600">
                <a:latin typeface="Libre Franklin"/>
                <a:ea typeface="Libre Franklin"/>
                <a:cs typeface="Libre Franklin"/>
                <a:sym typeface="Libre Franklin"/>
              </a:rPr>
              <a:t>Public Policy Committee </a:t>
            </a:r>
            <a:endParaRPr/>
          </a:p>
          <a:p>
            <a:pPr marL="342900" marR="0" lvl="0" indent="-342900" algn="l" rtl="0">
              <a:lnSpc>
                <a:spcPct val="115000"/>
              </a:lnSpc>
              <a:spcBef>
                <a:spcPts val="0"/>
              </a:spcBef>
              <a:spcAft>
                <a:spcPts val="0"/>
              </a:spcAft>
              <a:buClr>
                <a:srgbClr val="000000"/>
              </a:buClr>
              <a:buSzPts val="1600"/>
              <a:buFont typeface="Arial"/>
              <a:buChar char="•"/>
            </a:pPr>
            <a:r>
              <a:rPr lang="en-US" sz="1600">
                <a:solidFill>
                  <a:schemeClr val="dk1"/>
                </a:solidFill>
              </a:rPr>
              <a:t>Open process for meetings/decision making</a:t>
            </a:r>
            <a:endParaRPr sz="1600">
              <a:solidFill>
                <a:schemeClr val="dk1"/>
              </a:solidFill>
            </a:endParaRPr>
          </a:p>
          <a:p>
            <a:pPr marL="342900" marR="0" lvl="0" indent="-342900" algn="l" rtl="0">
              <a:lnSpc>
                <a:spcPct val="115000"/>
              </a:lnSpc>
              <a:spcBef>
                <a:spcPts val="0"/>
              </a:spcBef>
              <a:spcAft>
                <a:spcPts val="0"/>
              </a:spcAft>
              <a:buSzPts val="1600"/>
              <a:buFont typeface="Arial"/>
              <a:buChar char="•"/>
            </a:pPr>
            <a:r>
              <a:rPr lang="en-US" sz="1600">
                <a:solidFill>
                  <a:schemeClr val="dk1"/>
                </a:solidFill>
              </a:rPr>
              <a:t>RO Board and CAISO Board have collaborative relationship; joint meetings for joint authority matters, each Board meets separately for sole authority issues</a:t>
            </a:r>
            <a:endParaRPr sz="1600">
              <a:solidFill>
                <a:schemeClr val="dk1"/>
              </a:solidFill>
            </a:endParaRPr>
          </a:p>
          <a:p>
            <a:pPr marL="285750" lvl="0" indent="-285750" algn="l" rtl="0">
              <a:lnSpc>
                <a:spcPct val="115000"/>
              </a:lnSpc>
              <a:spcBef>
                <a:spcPts val="0"/>
              </a:spcBef>
              <a:spcAft>
                <a:spcPts val="0"/>
              </a:spcAft>
              <a:buClr>
                <a:schemeClr val="dk1"/>
              </a:buClr>
              <a:buSzPts val="1600"/>
              <a:buFont typeface="Arial"/>
              <a:buChar char="•"/>
            </a:pPr>
            <a:r>
              <a:rPr lang="en-US" sz="1600">
                <a:solidFill>
                  <a:schemeClr val="dk1"/>
                </a:solidFill>
              </a:rPr>
              <a:t>RO Formation Committee </a:t>
            </a:r>
            <a:r>
              <a:rPr lang="en-US">
                <a:solidFill>
                  <a:schemeClr val="dk1"/>
                </a:solidFill>
              </a:rPr>
              <a:t>and </a:t>
            </a:r>
            <a:r>
              <a:rPr lang="en-US" sz="1600">
                <a:solidFill>
                  <a:schemeClr val="dk1"/>
                </a:solidFill>
              </a:rPr>
              <a:t>Nominating Committee </a:t>
            </a:r>
            <a:endParaRPr sz="1600">
              <a:solidFill>
                <a:schemeClr val="dk1"/>
              </a:solidFill>
            </a:endParaRPr>
          </a:p>
          <a:p>
            <a:pPr marL="285750" lvl="0" indent="-285750" algn="l" rtl="0">
              <a:lnSpc>
                <a:spcPct val="115000"/>
              </a:lnSpc>
              <a:spcBef>
                <a:spcPts val="0"/>
              </a:spcBef>
              <a:spcAft>
                <a:spcPts val="0"/>
              </a:spcAft>
              <a:buClr>
                <a:schemeClr val="dk1"/>
              </a:buClr>
              <a:buSzPts val="1600"/>
              <a:buFont typeface="Arial"/>
              <a:buChar char="•"/>
            </a:pPr>
            <a:r>
              <a:rPr lang="en-US" sz="1600">
                <a:solidFill>
                  <a:schemeClr val="dk1"/>
                </a:solidFill>
              </a:rPr>
              <a:t>Initiation of pre-launch implementation efforts concurrent with CA legislative session; Formation efforts after CA legislation is approved</a:t>
            </a:r>
            <a:endParaRPr sz="1600">
              <a:solidFill>
                <a:schemeClr val="dk1"/>
              </a:solidFill>
            </a:endParaRPr>
          </a:p>
          <a:p>
            <a:pPr marL="285750" lvl="0" indent="-285750" algn="l" rtl="0">
              <a:lnSpc>
                <a:spcPct val="115000"/>
              </a:lnSpc>
              <a:spcBef>
                <a:spcPts val="0"/>
              </a:spcBef>
              <a:spcAft>
                <a:spcPts val="0"/>
              </a:spcAft>
              <a:buClr>
                <a:schemeClr val="dk1"/>
              </a:buClr>
              <a:buSzPts val="1600"/>
              <a:buFont typeface="Arial"/>
              <a:buChar char="•"/>
            </a:pPr>
            <a:r>
              <a:rPr lang="en-US" sz="1600">
                <a:solidFill>
                  <a:schemeClr val="dk1"/>
                </a:solidFill>
              </a:rPr>
              <a:t>Startup funding for the RO likely to be required before market supported funding is available- consider appropriate funding sources </a:t>
            </a:r>
            <a:endParaRPr sz="1600">
              <a:solidFill>
                <a:schemeClr val="dk1"/>
              </a:solidFill>
            </a:endParaRPr>
          </a:p>
        </p:txBody>
      </p:sp>
      <p:sp>
        <p:nvSpPr>
          <p:cNvPr id="135" name="Google Shape;135;p10"/>
          <p:cNvSpPr txBox="1"/>
          <p:nvPr/>
        </p:nvSpPr>
        <p:spPr>
          <a:xfrm>
            <a:off x="1315464" y="127283"/>
            <a:ext cx="6887400" cy="522000"/>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RO Governance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body" idx="1"/>
          </p:nvPr>
        </p:nvSpPr>
        <p:spPr>
          <a:xfrm>
            <a:off x="1562534" y="825991"/>
            <a:ext cx="6887400" cy="3753300"/>
          </a:xfrm>
          <a:prstGeom prst="rect">
            <a:avLst/>
          </a:prstGeom>
          <a:noFill/>
          <a:ln>
            <a:noFill/>
          </a:ln>
        </p:spPr>
        <p:txBody>
          <a:bodyPr spcFirstLastPara="1" wrap="square" lIns="91400" tIns="91400" rIns="91400" bIns="91400" anchor="t" anchorCtr="0">
            <a:noAutofit/>
          </a:bodyPr>
          <a:lstStyle/>
          <a:p>
            <a:pPr marL="0" marR="0" lvl="0" indent="114300" algn="l" rtl="0">
              <a:lnSpc>
                <a:spcPct val="115000"/>
              </a:lnSpc>
              <a:spcBef>
                <a:spcPts val="0"/>
              </a:spcBef>
              <a:spcAft>
                <a:spcPts val="0"/>
              </a:spcAft>
              <a:buClr>
                <a:srgbClr val="000000"/>
              </a:buClr>
              <a:buSzPts val="1800"/>
              <a:buFont typeface="Arial"/>
              <a:buNone/>
            </a:pPr>
            <a:r>
              <a:rPr lang="en-US">
                <a:latin typeface="Libre Franklin"/>
                <a:ea typeface="Libre Franklin"/>
                <a:cs typeface="Libre Franklin"/>
                <a:sym typeface="Libre Franklin"/>
              </a:rPr>
              <a:t>T</a:t>
            </a:r>
            <a:r>
              <a:rPr lang="en-US" sz="1800">
                <a:latin typeface="Libre Franklin"/>
                <a:ea typeface="Libre Franklin"/>
                <a:cs typeface="Libre Franklin"/>
                <a:sym typeface="Libre Franklin"/>
              </a:rPr>
              <a:t>wo intertwined components:</a:t>
            </a:r>
            <a:endParaRPr/>
          </a:p>
          <a:p>
            <a:pPr marL="0" marR="0" lvl="0" indent="114300" algn="l" rtl="0">
              <a:lnSpc>
                <a:spcPct val="115000"/>
              </a:lnSpc>
              <a:spcBef>
                <a:spcPts val="0"/>
              </a:spcBef>
              <a:spcAft>
                <a:spcPts val="0"/>
              </a:spcAft>
              <a:buClr>
                <a:srgbClr val="000000"/>
              </a:buClr>
              <a:buSzPts val="1800"/>
              <a:buFont typeface="Arial"/>
              <a:buNone/>
            </a:pPr>
            <a:endParaRPr>
              <a:latin typeface="Libre Franklin"/>
              <a:ea typeface="Libre Franklin"/>
              <a:cs typeface="Libre Franklin"/>
              <a:sym typeface="Libre Franklin"/>
            </a:endParaRPr>
          </a:p>
          <a:p>
            <a:pPr marL="342900" marR="0" lvl="0" indent="-342900" algn="l" rtl="0">
              <a:lnSpc>
                <a:spcPct val="115000"/>
              </a:lnSpc>
              <a:spcBef>
                <a:spcPts val="0"/>
              </a:spcBef>
              <a:spcAft>
                <a:spcPts val="0"/>
              </a:spcAft>
              <a:buClr>
                <a:srgbClr val="000000"/>
              </a:buClr>
              <a:buSzPts val="1800"/>
              <a:buFont typeface="Helvetica Neue"/>
              <a:buAutoNum type="arabicParenR"/>
            </a:pPr>
            <a:r>
              <a:rPr lang="en-US" sz="1800" u="none" strike="noStrike">
                <a:latin typeface="Libre Franklin"/>
                <a:ea typeface="Libre Franklin"/>
                <a:cs typeface="Libre Franklin"/>
                <a:sym typeface="Libre Franklin"/>
              </a:rPr>
              <a:t>How customer interests, including affordability and reliability, are safeguarded in non-discriminatory market design and operations; and</a:t>
            </a:r>
            <a:endParaRPr>
              <a:latin typeface="Libre Franklin"/>
              <a:ea typeface="Libre Franklin"/>
              <a:cs typeface="Libre Franklin"/>
              <a:sym typeface="Libre Franklin"/>
            </a:endParaRPr>
          </a:p>
          <a:p>
            <a:pPr marL="342900" marR="0" lvl="0" indent="-342900" algn="l" rtl="0">
              <a:lnSpc>
                <a:spcPct val="115000"/>
              </a:lnSpc>
              <a:spcBef>
                <a:spcPts val="0"/>
              </a:spcBef>
              <a:spcAft>
                <a:spcPts val="0"/>
              </a:spcAft>
              <a:buClr>
                <a:srgbClr val="000000"/>
              </a:buClr>
              <a:buSzPts val="1800"/>
              <a:buFont typeface="Helvetica Neue"/>
              <a:buAutoNum type="arabicParenR"/>
            </a:pPr>
            <a:r>
              <a:rPr lang="en-US" sz="1800" u="none" strike="noStrike">
                <a:latin typeface="Libre Franklin"/>
                <a:ea typeface="Libre Franklin"/>
                <a:cs typeface="Libre Franklin"/>
                <a:sym typeface="Libre Franklin"/>
              </a:rPr>
              <a:t>How state and local policies, even as they differ across the West, are respected in market design.</a:t>
            </a:r>
            <a:endParaRPr>
              <a:latin typeface="Libre Franklin"/>
              <a:ea typeface="Libre Franklin"/>
              <a:cs typeface="Libre Franklin"/>
              <a:sym typeface="Libre Franklin"/>
            </a:endParaRPr>
          </a:p>
          <a:p>
            <a:pPr marL="0" marR="0" lvl="0" indent="0" algn="l" rtl="0">
              <a:lnSpc>
                <a:spcPct val="115000"/>
              </a:lnSpc>
              <a:spcBef>
                <a:spcPts val="0"/>
              </a:spcBef>
              <a:spcAft>
                <a:spcPts val="0"/>
              </a:spcAft>
              <a:buClr>
                <a:srgbClr val="000000"/>
              </a:buClr>
              <a:buSzPts val="1800"/>
              <a:buFont typeface="Libre Franklin"/>
              <a:buNone/>
            </a:pPr>
            <a:endParaRPr sz="1800">
              <a:latin typeface="Libre Franklin"/>
              <a:ea typeface="Libre Franklin"/>
              <a:cs typeface="Libre Franklin"/>
              <a:sym typeface="Libre Franklin"/>
            </a:endParaRPr>
          </a:p>
          <a:p>
            <a:pPr marL="0" marR="0" lvl="0" indent="0" algn="l" rtl="0">
              <a:lnSpc>
                <a:spcPct val="115000"/>
              </a:lnSpc>
              <a:spcBef>
                <a:spcPts val="0"/>
              </a:spcBef>
              <a:spcAft>
                <a:spcPts val="0"/>
              </a:spcAft>
              <a:buClr>
                <a:srgbClr val="000000"/>
              </a:buClr>
              <a:buSzPts val="1800"/>
              <a:buFont typeface="Arial"/>
              <a:buNone/>
            </a:pPr>
            <a:r>
              <a:rPr lang="en-US" sz="1800">
                <a:latin typeface="Libre Franklin"/>
                <a:ea typeface="Libre Franklin"/>
                <a:cs typeface="Libre Franklin"/>
                <a:sym typeface="Libre Franklin"/>
              </a:rPr>
              <a:t>These served as the focus and definition of “public interest” for the Launch Committee </a:t>
            </a:r>
            <a:r>
              <a:rPr lang="en-US">
                <a:latin typeface="Libre Franklin"/>
                <a:ea typeface="Libre Franklin"/>
                <a:cs typeface="Libre Franklin"/>
                <a:sym typeface="Libre Franklin"/>
              </a:rPr>
              <a:t>and were used </a:t>
            </a:r>
            <a:r>
              <a:rPr lang="en-US" sz="1800">
                <a:latin typeface="Libre Franklin"/>
                <a:ea typeface="Libre Franklin"/>
                <a:cs typeface="Libre Franklin"/>
                <a:sym typeface="Libre Franklin"/>
              </a:rPr>
              <a:t>to ensure that the Step 2 proposal incorporates public interest protections holistically across the new RO’s structure and processes. </a:t>
            </a:r>
            <a:endParaRPr>
              <a:latin typeface="Libre Franklin"/>
              <a:ea typeface="Libre Franklin"/>
              <a:cs typeface="Libre Franklin"/>
              <a:sym typeface="Libre Franklin"/>
            </a:endParaRPr>
          </a:p>
        </p:txBody>
      </p:sp>
      <p:sp>
        <p:nvSpPr>
          <p:cNvPr id="141" name="Google Shape;141;p15"/>
          <p:cNvSpPr txBox="1"/>
          <p:nvPr/>
        </p:nvSpPr>
        <p:spPr>
          <a:xfrm>
            <a:off x="1302689" y="178433"/>
            <a:ext cx="6887400" cy="522000"/>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Defining the Public Interest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f8ba5e35a2_0_44"/>
          <p:cNvSpPr txBox="1">
            <a:spLocks noGrp="1"/>
          </p:cNvSpPr>
          <p:nvPr>
            <p:ph type="body" idx="1"/>
          </p:nvPr>
        </p:nvSpPr>
        <p:spPr>
          <a:xfrm>
            <a:off x="1588109" y="1005116"/>
            <a:ext cx="6887400" cy="3753300"/>
          </a:xfrm>
          <a:prstGeom prst="rect">
            <a:avLst/>
          </a:prstGeom>
          <a:noFill/>
          <a:ln>
            <a:noFill/>
          </a:ln>
        </p:spPr>
        <p:txBody>
          <a:bodyPr spcFirstLastPara="1" wrap="square" lIns="91400" tIns="91400" rIns="91400" bIns="91400" anchor="t" anchorCtr="0">
            <a:noAutofit/>
          </a:bodyPr>
          <a:lstStyle/>
          <a:p>
            <a:pPr marL="457200" marR="0" lvl="0" indent="-342900" algn="l" rtl="0">
              <a:lnSpc>
                <a:spcPct val="100000"/>
              </a:lnSpc>
              <a:spcBef>
                <a:spcPts val="0"/>
              </a:spcBef>
              <a:spcAft>
                <a:spcPts val="0"/>
              </a:spcAft>
              <a:buSzPts val="1800"/>
              <a:buFont typeface="Arial"/>
              <a:buChar char="•"/>
            </a:pPr>
            <a:r>
              <a:rPr lang="en-US" sz="2000"/>
              <a:t>RO Structure and Board</a:t>
            </a:r>
            <a:endParaRPr/>
          </a:p>
          <a:p>
            <a:pPr marL="457200" marR="0" lvl="0" indent="-228600" algn="l" rtl="0">
              <a:lnSpc>
                <a:spcPct val="100000"/>
              </a:lnSpc>
              <a:spcBef>
                <a:spcPts val="0"/>
              </a:spcBef>
              <a:spcAft>
                <a:spcPts val="0"/>
              </a:spcAft>
              <a:buSzPts val="1800"/>
              <a:buFont typeface="Arial"/>
              <a:buNone/>
            </a:pPr>
            <a:endParaRPr sz="2000"/>
          </a:p>
          <a:p>
            <a:pPr marL="457200" marR="0" lvl="0" indent="-342900" algn="l" rtl="0">
              <a:lnSpc>
                <a:spcPct val="100000"/>
              </a:lnSpc>
              <a:spcBef>
                <a:spcPts val="0"/>
              </a:spcBef>
              <a:spcAft>
                <a:spcPts val="0"/>
              </a:spcAft>
              <a:buSzPts val="1800"/>
              <a:buFont typeface="Arial"/>
              <a:buChar char="•"/>
            </a:pPr>
            <a:r>
              <a:rPr lang="en-US" sz="2000"/>
              <a:t>RO BOSR</a:t>
            </a:r>
            <a:endParaRPr/>
          </a:p>
          <a:p>
            <a:pPr marL="457200" marR="0" lvl="0" indent="-228600" algn="l" rtl="0">
              <a:lnSpc>
                <a:spcPct val="100000"/>
              </a:lnSpc>
              <a:spcBef>
                <a:spcPts val="0"/>
              </a:spcBef>
              <a:spcAft>
                <a:spcPts val="0"/>
              </a:spcAft>
              <a:buSzPts val="1800"/>
              <a:buFont typeface="Arial"/>
              <a:buNone/>
            </a:pPr>
            <a:endParaRPr sz="2000"/>
          </a:p>
          <a:p>
            <a:pPr marL="457200" marR="0" lvl="0" indent="-342900" algn="l" rtl="0">
              <a:lnSpc>
                <a:spcPct val="100000"/>
              </a:lnSpc>
              <a:spcBef>
                <a:spcPts val="0"/>
              </a:spcBef>
              <a:spcAft>
                <a:spcPts val="0"/>
              </a:spcAft>
              <a:buSzPts val="1800"/>
              <a:buFont typeface="Arial"/>
              <a:buChar char="•"/>
            </a:pPr>
            <a:r>
              <a:rPr lang="en-US" sz="2000"/>
              <a:t>Consumer Advocate Organization</a:t>
            </a:r>
            <a:endParaRPr/>
          </a:p>
          <a:p>
            <a:pPr marL="457200" marR="0" lvl="0" indent="-228600" algn="l" rtl="0">
              <a:lnSpc>
                <a:spcPct val="100000"/>
              </a:lnSpc>
              <a:spcBef>
                <a:spcPts val="0"/>
              </a:spcBef>
              <a:spcAft>
                <a:spcPts val="0"/>
              </a:spcAft>
              <a:buSzPts val="1800"/>
              <a:buFont typeface="Arial"/>
              <a:buNone/>
            </a:pPr>
            <a:endParaRPr sz="2000"/>
          </a:p>
          <a:p>
            <a:pPr marL="457200" marR="0" lvl="0" indent="-342900" algn="l" rtl="0">
              <a:lnSpc>
                <a:spcPct val="100000"/>
              </a:lnSpc>
              <a:spcBef>
                <a:spcPts val="0"/>
              </a:spcBef>
              <a:spcAft>
                <a:spcPts val="0"/>
              </a:spcAft>
              <a:buSzPts val="1800"/>
              <a:buFont typeface="Arial"/>
              <a:buChar char="•"/>
            </a:pPr>
            <a:r>
              <a:rPr lang="en-US" sz="2000"/>
              <a:t>Office of Public Participation</a:t>
            </a:r>
            <a:endParaRPr/>
          </a:p>
          <a:p>
            <a:pPr marL="457200" marR="0" lvl="0" indent="-228600" algn="l" rtl="0">
              <a:lnSpc>
                <a:spcPct val="100000"/>
              </a:lnSpc>
              <a:spcBef>
                <a:spcPts val="0"/>
              </a:spcBef>
              <a:spcAft>
                <a:spcPts val="0"/>
              </a:spcAft>
              <a:buSzPts val="1800"/>
              <a:buFont typeface="Arial"/>
              <a:buNone/>
            </a:pPr>
            <a:endParaRPr sz="2000"/>
          </a:p>
          <a:p>
            <a:pPr marL="457200" marR="0" lvl="0" indent="-342900" algn="l" rtl="0">
              <a:lnSpc>
                <a:spcPct val="100000"/>
              </a:lnSpc>
              <a:spcBef>
                <a:spcPts val="0"/>
              </a:spcBef>
              <a:spcAft>
                <a:spcPts val="0"/>
              </a:spcAft>
              <a:buSzPts val="1800"/>
              <a:buFont typeface="Arial"/>
              <a:buChar char="•"/>
            </a:pPr>
            <a:r>
              <a:rPr lang="en-US" sz="2000"/>
              <a:t>Independent Market Monitor</a:t>
            </a:r>
            <a:endParaRPr/>
          </a:p>
          <a:p>
            <a:pPr marL="457200" marR="0" lvl="0" indent="-228600" algn="l" rtl="0">
              <a:lnSpc>
                <a:spcPct val="100000"/>
              </a:lnSpc>
              <a:spcBef>
                <a:spcPts val="0"/>
              </a:spcBef>
              <a:spcAft>
                <a:spcPts val="0"/>
              </a:spcAft>
              <a:buSzPts val="1800"/>
              <a:buFont typeface="Arial"/>
              <a:buNone/>
            </a:pPr>
            <a:endParaRPr sz="2000"/>
          </a:p>
          <a:p>
            <a:pPr marL="457200" marR="0" lvl="0" indent="-342900" algn="l" rtl="0">
              <a:lnSpc>
                <a:spcPct val="100000"/>
              </a:lnSpc>
              <a:spcBef>
                <a:spcPts val="0"/>
              </a:spcBef>
              <a:spcAft>
                <a:spcPts val="0"/>
              </a:spcAft>
              <a:buSzPts val="1800"/>
              <a:buFont typeface="Arial"/>
              <a:buChar char="•"/>
            </a:pPr>
            <a:r>
              <a:rPr lang="en-US" sz="2000"/>
              <a:t>Stakeholder Process</a:t>
            </a:r>
            <a:endParaRPr sz="2000"/>
          </a:p>
        </p:txBody>
      </p:sp>
      <p:sp>
        <p:nvSpPr>
          <p:cNvPr id="147" name="Google Shape;147;g2f8ba5e35a2_0_44"/>
          <p:cNvSpPr txBox="1"/>
          <p:nvPr/>
        </p:nvSpPr>
        <p:spPr>
          <a:xfrm>
            <a:off x="1315464" y="331983"/>
            <a:ext cx="6887400" cy="522000"/>
          </a:xfrm>
          <a:prstGeom prst="rect">
            <a:avLst/>
          </a:prstGeom>
          <a:noFill/>
          <a:ln>
            <a:noFill/>
          </a:ln>
        </p:spPr>
        <p:txBody>
          <a:bodyPr spcFirstLastPara="1" wrap="square" lIns="91400" tIns="91400" rIns="91400" bIns="91400" anchor="t" anchorCtr="0">
            <a:noAutofit/>
          </a:bodyPr>
          <a:lstStyle/>
          <a:p>
            <a:pPr marL="0" marR="0" lvl="0" indent="114300" algn="l" rtl="0">
              <a:lnSpc>
                <a:spcPct val="115000"/>
              </a:lnSpc>
              <a:spcBef>
                <a:spcPts val="0"/>
              </a:spcBef>
              <a:spcAft>
                <a:spcPts val="0"/>
              </a:spcAft>
              <a:buClr>
                <a:srgbClr val="0B3F92"/>
              </a:buClr>
              <a:buSzPts val="2000"/>
              <a:buFont typeface="Libre Franklin"/>
              <a:buNone/>
            </a:pPr>
            <a:r>
              <a:rPr lang="en-US" sz="2400" b="1" i="0" u="none" strike="noStrike" cap="none">
                <a:solidFill>
                  <a:srgbClr val="0B3F92"/>
                </a:solidFill>
                <a:latin typeface="Libre Franklin"/>
                <a:ea typeface="Libre Franklin"/>
                <a:cs typeface="Libre Franklin"/>
                <a:sym typeface="Libre Franklin"/>
              </a:rPr>
              <a:t>Tools to Enhance Public Interest Protections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body" idx="1"/>
          </p:nvPr>
        </p:nvSpPr>
        <p:spPr>
          <a:xfrm>
            <a:off x="1588109" y="1005116"/>
            <a:ext cx="6887400" cy="3753392"/>
          </a:xfrm>
          <a:prstGeom prst="rect">
            <a:avLst/>
          </a:prstGeom>
          <a:noFill/>
          <a:ln>
            <a:noFill/>
          </a:ln>
        </p:spPr>
        <p:txBody>
          <a:bodyPr spcFirstLastPara="1" wrap="square" lIns="91400" tIns="91400" rIns="91400" bIns="91400" anchor="t" anchorCtr="0">
            <a:noAutofit/>
          </a:bodyPr>
          <a:lstStyle/>
          <a:p>
            <a:pPr marL="400050" lvl="0" indent="-285750" algn="l" rtl="0">
              <a:lnSpc>
                <a:spcPct val="115000"/>
              </a:lnSpc>
              <a:spcBef>
                <a:spcPts val="0"/>
              </a:spcBef>
              <a:spcAft>
                <a:spcPts val="0"/>
              </a:spcAft>
              <a:buSzPts val="1800"/>
              <a:buFont typeface="Arial"/>
              <a:buChar char="•"/>
            </a:pPr>
            <a:r>
              <a:rPr lang="en-US" sz="2000">
                <a:latin typeface="Libre Franklin"/>
                <a:ea typeface="Libre Franklin"/>
                <a:cs typeface="Libre Franklin"/>
                <a:sym typeface="Libre Franklin"/>
              </a:rPr>
              <a:t>Stakeholder Representatives Committee (SRC) </a:t>
            </a:r>
            <a:endParaRPr sz="2000"/>
          </a:p>
          <a:p>
            <a:pPr marL="400050" lvl="0" indent="-285750" algn="l" rtl="0">
              <a:lnSpc>
                <a:spcPct val="115000"/>
              </a:lnSpc>
              <a:spcBef>
                <a:spcPts val="0"/>
              </a:spcBef>
              <a:spcAft>
                <a:spcPts val="0"/>
              </a:spcAft>
              <a:buSzPts val="1800"/>
              <a:buFont typeface="Arial"/>
              <a:buChar char="•"/>
            </a:pPr>
            <a:r>
              <a:rPr lang="en-US" sz="2000">
                <a:latin typeface="Libre Franklin"/>
                <a:ea typeface="Libre Franklin"/>
                <a:cs typeface="Libre Franklin"/>
                <a:sym typeface="Libre Franklin"/>
              </a:rPr>
              <a:t>SRC Sectors and Voting</a:t>
            </a:r>
            <a:endParaRPr sz="2000"/>
          </a:p>
          <a:p>
            <a:pPr marL="400050" lvl="0" indent="-285750" algn="l" rtl="0">
              <a:lnSpc>
                <a:spcPct val="115000"/>
              </a:lnSpc>
              <a:spcBef>
                <a:spcPts val="0"/>
              </a:spcBef>
              <a:spcAft>
                <a:spcPts val="0"/>
              </a:spcAft>
              <a:buSzPts val="1800"/>
              <a:buFont typeface="Arial"/>
              <a:buChar char="•"/>
            </a:pPr>
            <a:r>
              <a:rPr lang="en-US" sz="2000">
                <a:latin typeface="Libre Franklin"/>
                <a:ea typeface="Libre Franklin"/>
                <a:cs typeface="Libre Franklin"/>
                <a:sym typeface="Libre Franklin"/>
              </a:rPr>
              <a:t>Classification of Stakeholder Initiatives</a:t>
            </a:r>
            <a:endParaRPr sz="2000"/>
          </a:p>
          <a:p>
            <a:pPr marL="400050" lvl="0" indent="-285750" algn="l" rtl="0">
              <a:lnSpc>
                <a:spcPct val="115000"/>
              </a:lnSpc>
              <a:spcBef>
                <a:spcPts val="0"/>
              </a:spcBef>
              <a:spcAft>
                <a:spcPts val="0"/>
              </a:spcAft>
              <a:buSzPts val="1800"/>
              <a:buFont typeface="Arial"/>
              <a:buChar char="•"/>
            </a:pPr>
            <a:r>
              <a:rPr lang="en-US" sz="2000">
                <a:latin typeface="Libre Franklin"/>
                <a:ea typeface="Libre Franklin"/>
                <a:cs typeface="Libre Franklin"/>
                <a:sym typeface="Libre Franklin"/>
              </a:rPr>
              <a:t>Stakeholder Process:</a:t>
            </a:r>
            <a:endParaRPr sz="2000"/>
          </a:p>
          <a:p>
            <a:pPr marL="1005114" lvl="1" indent="0" algn="l" rtl="0">
              <a:lnSpc>
                <a:spcPct val="115000"/>
              </a:lnSpc>
              <a:spcBef>
                <a:spcPts val="0"/>
              </a:spcBef>
              <a:spcAft>
                <a:spcPts val="0"/>
              </a:spcAft>
              <a:buClr>
                <a:srgbClr val="000000"/>
              </a:buClr>
              <a:buSzPts val="1800"/>
              <a:buFont typeface="Libre Franklin"/>
              <a:buNone/>
            </a:pPr>
            <a:r>
              <a:rPr lang="en-US" sz="2000">
                <a:latin typeface="Libre Franklin"/>
                <a:ea typeface="Libre Franklin"/>
                <a:cs typeface="Libre Franklin"/>
                <a:sym typeface="Libre Franklin"/>
              </a:rPr>
              <a:t>1. Issue Identification and Prioritization</a:t>
            </a:r>
            <a:endParaRPr sz="2000"/>
          </a:p>
          <a:p>
            <a:pPr marL="1005114" lvl="1" indent="0" algn="l" rtl="0">
              <a:lnSpc>
                <a:spcPct val="115000"/>
              </a:lnSpc>
              <a:spcBef>
                <a:spcPts val="0"/>
              </a:spcBef>
              <a:spcAft>
                <a:spcPts val="0"/>
              </a:spcAft>
              <a:buClr>
                <a:srgbClr val="000000"/>
              </a:buClr>
              <a:buSzPts val="1800"/>
              <a:buFont typeface="Libre Franklin"/>
              <a:buNone/>
            </a:pPr>
            <a:r>
              <a:rPr lang="en-US" sz="2000">
                <a:latin typeface="Libre Franklin"/>
                <a:ea typeface="Libre Franklin"/>
                <a:cs typeface="Libre Franklin"/>
                <a:sym typeface="Libre Franklin"/>
              </a:rPr>
              <a:t>2. Stakeholder Phase:</a:t>
            </a:r>
            <a:endParaRPr sz="2000"/>
          </a:p>
          <a:p>
            <a:pPr marL="1748064" lvl="2" indent="-285750" algn="l" rtl="0">
              <a:lnSpc>
                <a:spcPct val="115000"/>
              </a:lnSpc>
              <a:spcBef>
                <a:spcPts val="0"/>
              </a:spcBef>
              <a:spcAft>
                <a:spcPts val="0"/>
              </a:spcAft>
              <a:buClr>
                <a:srgbClr val="000000"/>
              </a:buClr>
              <a:buSzPts val="1800"/>
              <a:buFont typeface="Noto Sans Symbols"/>
              <a:buChar char="▪"/>
            </a:pPr>
            <a:r>
              <a:rPr lang="en-US" sz="2000">
                <a:latin typeface="Libre Franklin"/>
                <a:ea typeface="Libre Franklin"/>
                <a:cs typeface="Libre Franklin"/>
                <a:sym typeface="Libre Franklin"/>
              </a:rPr>
              <a:t>Stage 1 – </a:t>
            </a:r>
            <a:r>
              <a:rPr lang="en-US" sz="2000"/>
              <a:t>Issue Evaluation</a:t>
            </a:r>
            <a:endParaRPr sz="2000"/>
          </a:p>
          <a:p>
            <a:pPr marL="1748064" lvl="2" indent="-285750" algn="l" rtl="0">
              <a:lnSpc>
                <a:spcPct val="115000"/>
              </a:lnSpc>
              <a:spcBef>
                <a:spcPts val="0"/>
              </a:spcBef>
              <a:spcAft>
                <a:spcPts val="0"/>
              </a:spcAft>
              <a:buClr>
                <a:srgbClr val="000000"/>
              </a:buClr>
              <a:buSzPts val="1800"/>
              <a:buFont typeface="Noto Sans Symbols"/>
              <a:buChar char="▪"/>
            </a:pPr>
            <a:r>
              <a:rPr lang="en-US" sz="2000">
                <a:latin typeface="Libre Franklin"/>
                <a:ea typeface="Libre Franklin"/>
                <a:cs typeface="Libre Franklin"/>
                <a:sym typeface="Libre Franklin"/>
              </a:rPr>
              <a:t>Stage 2 – Policy Development</a:t>
            </a:r>
            <a:endParaRPr sz="2000"/>
          </a:p>
          <a:p>
            <a:pPr marL="1005114" lvl="1" indent="0" algn="l" rtl="0">
              <a:lnSpc>
                <a:spcPct val="115000"/>
              </a:lnSpc>
              <a:spcBef>
                <a:spcPts val="0"/>
              </a:spcBef>
              <a:spcAft>
                <a:spcPts val="0"/>
              </a:spcAft>
              <a:buClr>
                <a:srgbClr val="000000"/>
              </a:buClr>
              <a:buSzPts val="1800"/>
              <a:buFont typeface="Libre Franklin"/>
              <a:buNone/>
            </a:pPr>
            <a:r>
              <a:rPr lang="en-US" sz="2000">
                <a:latin typeface="Libre Franklin"/>
                <a:ea typeface="Libre Franklin"/>
                <a:cs typeface="Libre Franklin"/>
                <a:sym typeface="Libre Franklin"/>
              </a:rPr>
              <a:t>3. Approval by the RO Board </a:t>
            </a:r>
            <a:endParaRPr sz="2000"/>
          </a:p>
          <a:p>
            <a:pPr marL="457200" lvl="0" indent="-342900" algn="l" rtl="0">
              <a:lnSpc>
                <a:spcPct val="115000"/>
              </a:lnSpc>
              <a:spcBef>
                <a:spcPts val="0"/>
              </a:spcBef>
              <a:spcAft>
                <a:spcPts val="0"/>
              </a:spcAft>
              <a:buSzPts val="1800"/>
              <a:buFont typeface="Arial"/>
              <a:buChar char="•"/>
            </a:pPr>
            <a:r>
              <a:rPr lang="en-US" sz="2000">
                <a:latin typeface="Libre Franklin"/>
                <a:ea typeface="Libre Franklin"/>
                <a:cs typeface="Libre Franklin"/>
                <a:sym typeface="Libre Franklin"/>
              </a:rPr>
              <a:t>Voting</a:t>
            </a:r>
            <a:endParaRPr sz="2000">
              <a:latin typeface="Libre Franklin"/>
              <a:ea typeface="Libre Franklin"/>
              <a:cs typeface="Libre Franklin"/>
              <a:sym typeface="Libre Franklin"/>
            </a:endParaRPr>
          </a:p>
        </p:txBody>
      </p:sp>
      <p:sp>
        <p:nvSpPr>
          <p:cNvPr id="153" name="Google Shape;153;p19"/>
          <p:cNvSpPr txBox="1"/>
          <p:nvPr/>
        </p:nvSpPr>
        <p:spPr>
          <a:xfrm>
            <a:off x="1315464" y="331983"/>
            <a:ext cx="6887400" cy="521905"/>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Elements of the Stakeholder Process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a:stretch/>
        </p:blipFill>
        <p:spPr>
          <a:xfrm>
            <a:off x="1059396" y="349431"/>
            <a:ext cx="8084604" cy="4297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body" idx="1"/>
          </p:nvPr>
        </p:nvSpPr>
        <p:spPr>
          <a:xfrm>
            <a:off x="1588109" y="1005116"/>
            <a:ext cx="6887400" cy="3753392"/>
          </a:xfrm>
          <a:prstGeom prst="rect">
            <a:avLst/>
          </a:prstGeom>
          <a:noFill/>
          <a:ln>
            <a:noFill/>
          </a:ln>
        </p:spPr>
        <p:txBody>
          <a:bodyPr spcFirstLastPara="1" wrap="square" lIns="91400" tIns="91400" rIns="91400" bIns="91400" anchor="t" anchorCtr="0">
            <a:noAutofit/>
          </a:bodyPr>
          <a:lstStyle/>
          <a:p>
            <a:pPr marL="285750" lvl="0" indent="-285750" algn="l" rtl="0">
              <a:lnSpc>
                <a:spcPct val="115000"/>
              </a:lnSpc>
              <a:spcBef>
                <a:spcPts val="0"/>
              </a:spcBef>
              <a:spcAft>
                <a:spcPts val="0"/>
              </a:spcAft>
              <a:buClr>
                <a:srgbClr val="000000"/>
              </a:buClr>
              <a:buSzPts val="1800"/>
              <a:buFont typeface="Arial"/>
              <a:buChar char="•"/>
            </a:pPr>
            <a:r>
              <a:rPr lang="en-US" dirty="0"/>
              <a:t>Background</a:t>
            </a:r>
          </a:p>
          <a:p>
            <a:pPr marL="285750" lvl="0" indent="-285750" algn="l" rtl="0">
              <a:lnSpc>
                <a:spcPct val="115000"/>
              </a:lnSpc>
              <a:spcBef>
                <a:spcPts val="0"/>
              </a:spcBef>
              <a:spcAft>
                <a:spcPts val="0"/>
              </a:spcAft>
              <a:buClr>
                <a:srgbClr val="000000"/>
              </a:buClr>
              <a:buSzPts val="1800"/>
              <a:buFont typeface="Arial"/>
              <a:buChar char="•"/>
            </a:pPr>
            <a:r>
              <a:rPr lang="en-US" dirty="0"/>
              <a:t>Review the elements of the Pathways Step 2 Draft Proposal:</a:t>
            </a:r>
            <a:endParaRPr dirty="0"/>
          </a:p>
          <a:p>
            <a:pPr marL="1290864" lvl="1" indent="-285750" algn="l" rtl="0">
              <a:lnSpc>
                <a:spcPct val="115000"/>
              </a:lnSpc>
              <a:spcBef>
                <a:spcPts val="0"/>
              </a:spcBef>
              <a:spcAft>
                <a:spcPts val="0"/>
              </a:spcAft>
              <a:buClr>
                <a:srgbClr val="000000"/>
              </a:buClr>
              <a:buSzPts val="1800"/>
              <a:buFont typeface="Courier New"/>
              <a:buChar char="o"/>
            </a:pPr>
            <a:r>
              <a:rPr lang="en-US" dirty="0"/>
              <a:t>Regional Organization Scope and Function </a:t>
            </a:r>
            <a:endParaRPr dirty="0"/>
          </a:p>
          <a:p>
            <a:pPr marL="1290864" lvl="1" indent="-285750" algn="l" rtl="0">
              <a:lnSpc>
                <a:spcPct val="115000"/>
              </a:lnSpc>
              <a:spcBef>
                <a:spcPts val="0"/>
              </a:spcBef>
              <a:spcAft>
                <a:spcPts val="0"/>
              </a:spcAft>
              <a:buClr>
                <a:srgbClr val="000000"/>
              </a:buClr>
              <a:buSzPts val="1800"/>
              <a:buFont typeface="Courier New"/>
              <a:buChar char="o"/>
            </a:pPr>
            <a:r>
              <a:rPr lang="en-US" dirty="0"/>
              <a:t>Regional Organization Formation</a:t>
            </a:r>
            <a:endParaRPr dirty="0"/>
          </a:p>
          <a:p>
            <a:pPr marL="1290864" lvl="1" indent="-285750" algn="l" rtl="0">
              <a:lnSpc>
                <a:spcPct val="115000"/>
              </a:lnSpc>
              <a:spcBef>
                <a:spcPts val="0"/>
              </a:spcBef>
              <a:spcAft>
                <a:spcPts val="0"/>
              </a:spcAft>
              <a:buClr>
                <a:srgbClr val="000000"/>
              </a:buClr>
              <a:buSzPts val="1800"/>
              <a:buFont typeface="Courier New"/>
              <a:buChar char="o"/>
            </a:pPr>
            <a:r>
              <a:rPr lang="en-US" dirty="0"/>
              <a:t>Regional Organization Governance</a:t>
            </a:r>
            <a:endParaRPr dirty="0"/>
          </a:p>
          <a:p>
            <a:pPr marL="1290864" lvl="1" indent="-285750" algn="l" rtl="0">
              <a:lnSpc>
                <a:spcPct val="115000"/>
              </a:lnSpc>
              <a:spcBef>
                <a:spcPts val="0"/>
              </a:spcBef>
              <a:spcAft>
                <a:spcPts val="0"/>
              </a:spcAft>
              <a:buClr>
                <a:srgbClr val="000000"/>
              </a:buClr>
              <a:buSzPts val="1800"/>
              <a:buFont typeface="Courier New"/>
              <a:buChar char="o"/>
            </a:pPr>
            <a:r>
              <a:rPr lang="en-US" dirty="0"/>
              <a:t>Public Interest</a:t>
            </a:r>
            <a:endParaRPr dirty="0"/>
          </a:p>
          <a:p>
            <a:pPr marL="1290863" lvl="1" indent="-285750" algn="l" rtl="0">
              <a:lnSpc>
                <a:spcPct val="115000"/>
              </a:lnSpc>
              <a:spcBef>
                <a:spcPts val="0"/>
              </a:spcBef>
              <a:spcAft>
                <a:spcPts val="0"/>
              </a:spcAft>
              <a:buClr>
                <a:srgbClr val="000000"/>
              </a:buClr>
              <a:buSzPts val="1800"/>
              <a:buFont typeface="Courier New"/>
              <a:buChar char="o"/>
            </a:pPr>
            <a:r>
              <a:rPr lang="en-US" dirty="0"/>
              <a:t>Stakeholder Process</a:t>
            </a:r>
            <a:endParaRPr dirty="0"/>
          </a:p>
          <a:p>
            <a:pPr marL="285750" lvl="0" indent="-285750" algn="l" rtl="0">
              <a:lnSpc>
                <a:spcPct val="115000"/>
              </a:lnSpc>
              <a:spcBef>
                <a:spcPts val="0"/>
              </a:spcBef>
              <a:spcAft>
                <a:spcPts val="0"/>
              </a:spcAft>
              <a:buSzPts val="1800"/>
              <a:buFont typeface="Arial"/>
              <a:buChar char="•"/>
            </a:pPr>
            <a:r>
              <a:rPr lang="en-US" dirty="0"/>
              <a:t>Timeline for Step 2</a:t>
            </a:r>
            <a:endParaRPr dirty="0"/>
          </a:p>
        </p:txBody>
      </p:sp>
      <p:sp>
        <p:nvSpPr>
          <p:cNvPr id="50" name="Google Shape;50;p2"/>
          <p:cNvSpPr txBox="1"/>
          <p:nvPr/>
        </p:nvSpPr>
        <p:spPr>
          <a:xfrm>
            <a:off x="1315464" y="331983"/>
            <a:ext cx="6887400" cy="521905"/>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Agenda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1070084" y="233515"/>
            <a:ext cx="7449600" cy="792600"/>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0F54C4"/>
              </a:buClr>
              <a:buSzPts val="2100"/>
              <a:buNone/>
            </a:pPr>
            <a:r>
              <a:rPr lang="en-US" sz="2400" b="1">
                <a:solidFill>
                  <a:srgbClr val="0F54C4"/>
                </a:solidFill>
                <a:latin typeface="Libre Franklin Medium"/>
                <a:ea typeface="Libre Franklin Medium"/>
                <a:cs typeface="Libre Franklin Medium"/>
                <a:sym typeface="Libre Franklin Medium"/>
              </a:rPr>
              <a:t>Timeline for Step 2</a:t>
            </a:r>
            <a:endParaRPr sz="2400"/>
          </a:p>
        </p:txBody>
      </p:sp>
      <p:sp>
        <p:nvSpPr>
          <p:cNvPr id="164" name="Google Shape;164;p25"/>
          <p:cNvSpPr txBox="1"/>
          <p:nvPr/>
        </p:nvSpPr>
        <p:spPr>
          <a:xfrm>
            <a:off x="1128600" y="826504"/>
            <a:ext cx="8015400" cy="3989100"/>
          </a:xfrm>
          <a:prstGeom prst="rect">
            <a:avLst/>
          </a:prstGeom>
          <a:noFill/>
          <a:ln>
            <a:noFill/>
          </a:ln>
        </p:spPr>
        <p:txBody>
          <a:bodyPr spcFirstLastPara="1" wrap="square" lIns="91375" tIns="91375" rIns="91375" bIns="91375" anchor="t" anchorCtr="0">
            <a:normAutofit lnSpcReduction="10000"/>
          </a:bodyPr>
          <a:lstStyle/>
          <a:p>
            <a:pPr marL="412750" marR="0" lvl="0" indent="-28575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Sept 26</a:t>
            </a:r>
            <a:r>
              <a:rPr lang="en-US" sz="1600" b="0" i="0" u="none" strike="noStrike" cap="none">
                <a:solidFill>
                  <a:schemeClr val="dk1"/>
                </a:solidFill>
                <a:latin typeface="Libre Franklin"/>
                <a:ea typeface="Libre Franklin"/>
                <a:cs typeface="Libre Franklin"/>
                <a:sym typeface="Libre Franklin"/>
              </a:rPr>
              <a:t>: Issue Step 2 Draft Proposal (open comment period 4 weeks)</a:t>
            </a:r>
            <a:endParaRPr sz="1600" b="0" i="0" u="none" strike="noStrike" cap="none">
              <a:solidFill>
                <a:schemeClr val="dk1"/>
              </a:solidFill>
              <a:latin typeface="Libre Franklin"/>
              <a:ea typeface="Libre Franklin"/>
              <a:cs typeface="Libre Franklin"/>
              <a:sym typeface="Libre Franklin"/>
            </a:endParaRPr>
          </a:p>
          <a:p>
            <a:pPr marL="127000" marR="0" lvl="0" indent="0" algn="l" rtl="0">
              <a:lnSpc>
                <a:spcPct val="100000"/>
              </a:lnSpc>
              <a:spcBef>
                <a:spcPts val="0"/>
              </a:spcBef>
              <a:spcAft>
                <a:spcPts val="0"/>
              </a:spcAft>
              <a:buClr>
                <a:srgbClr val="000000"/>
              </a:buClr>
              <a:buSzPts val="1600"/>
              <a:buFont typeface="Libre Franklin"/>
              <a:buNone/>
            </a:pPr>
            <a:endParaRPr sz="1600" b="1" i="0" u="none" strike="noStrike" cap="none">
              <a:solidFill>
                <a:schemeClr val="dk1"/>
              </a:solidFill>
              <a:latin typeface="Libre Franklin"/>
              <a:ea typeface="Libre Franklin"/>
              <a:cs typeface="Libre Franklin"/>
              <a:sym typeface="Libre Franklin"/>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Oct 4</a:t>
            </a:r>
            <a:r>
              <a:rPr lang="en-US" sz="1600" b="0" i="0" u="none" strike="noStrike" cap="none">
                <a:solidFill>
                  <a:schemeClr val="dk1"/>
                </a:solidFill>
                <a:latin typeface="Libre Franklin"/>
                <a:ea typeface="Libre Franklin"/>
                <a:cs typeface="Libre Franklin"/>
                <a:sym typeface="Libre Franklin"/>
              </a:rPr>
              <a:t>: Monthly Stakeholder Meeting (review Step 2 Draft Proposal)</a:t>
            </a:r>
            <a:endParaRPr sz="1600" b="0" i="0" u="none" strike="noStrike" cap="none">
              <a:solidFill>
                <a:schemeClr val="dk1"/>
              </a:solidFill>
              <a:latin typeface="Libre Franklin"/>
              <a:ea typeface="Libre Franklin"/>
              <a:cs typeface="Libre Franklin"/>
              <a:sym typeface="Libre Franklin"/>
            </a:endParaRPr>
          </a:p>
          <a:p>
            <a:pPr marL="7429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Libre Franklin"/>
              <a:ea typeface="Libre Franklin"/>
              <a:cs typeface="Libre Franklin"/>
              <a:sym typeface="Libre Franklin"/>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Oct. 7</a:t>
            </a:r>
            <a:r>
              <a:rPr lang="en-US" sz="1600" b="0" i="0" u="none" strike="noStrike" cap="none">
                <a:solidFill>
                  <a:schemeClr val="dk1"/>
                </a:solidFill>
                <a:latin typeface="Libre Franklin"/>
                <a:ea typeface="Libre Franklin"/>
                <a:cs typeface="Libre Franklin"/>
                <a:sym typeface="Libre Franklin"/>
              </a:rPr>
              <a:t>:</a:t>
            </a:r>
            <a:r>
              <a:rPr lang="en-US" sz="1600" b="1" i="0" u="none" strike="noStrike" cap="none">
                <a:solidFill>
                  <a:schemeClr val="dk1"/>
                </a:solidFill>
                <a:latin typeface="Libre Franklin"/>
                <a:ea typeface="Libre Franklin"/>
                <a:cs typeface="Libre Franklin"/>
                <a:sym typeface="Libre Franklin"/>
              </a:rPr>
              <a:t> </a:t>
            </a:r>
            <a:r>
              <a:rPr lang="en-US" sz="1600" b="0" i="0" u="none" strike="noStrike" cap="none">
                <a:solidFill>
                  <a:schemeClr val="dk1"/>
                </a:solidFill>
                <a:latin typeface="Libre Franklin"/>
                <a:ea typeface="Libre Franklin"/>
                <a:cs typeface="Libre Franklin"/>
                <a:sym typeface="Libre Franklin"/>
              </a:rPr>
              <a:t>Sector Workshop</a:t>
            </a:r>
            <a:endParaRPr sz="1400" b="0" i="0" u="none" strike="noStrike" cap="none">
              <a:solidFill>
                <a:srgbClr val="000000"/>
              </a:solidFill>
              <a:latin typeface="Arial"/>
              <a:ea typeface="Arial"/>
              <a:cs typeface="Arial"/>
              <a:sym typeface="Arial"/>
            </a:endParaRPr>
          </a:p>
          <a:p>
            <a:pPr marL="127000" marR="0" lvl="0" indent="0" algn="l" rtl="0">
              <a:lnSpc>
                <a:spcPct val="100000"/>
              </a:lnSpc>
              <a:spcBef>
                <a:spcPts val="0"/>
              </a:spcBef>
              <a:spcAft>
                <a:spcPts val="0"/>
              </a:spcAft>
              <a:buClr>
                <a:srgbClr val="000000"/>
              </a:buClr>
              <a:buSzPts val="1600"/>
              <a:buFont typeface="Libre Franklin"/>
              <a:buNone/>
            </a:pPr>
            <a:endParaRPr sz="1600" b="1" i="0" u="none" strike="noStrike" cap="none">
              <a:solidFill>
                <a:schemeClr val="dk1"/>
              </a:solidFill>
              <a:latin typeface="Libre Franklin"/>
              <a:ea typeface="Libre Franklin"/>
              <a:cs typeface="Libre Franklin"/>
              <a:sym typeface="Libre Franklin"/>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Oct. 14</a:t>
            </a:r>
            <a:r>
              <a:rPr lang="en-US" sz="1600">
                <a:solidFill>
                  <a:schemeClr val="dk1"/>
                </a:solidFill>
                <a:latin typeface="Libre Franklin"/>
                <a:ea typeface="Libre Franklin"/>
                <a:cs typeface="Libre Franklin"/>
                <a:sym typeface="Libre Franklin"/>
              </a:rPr>
              <a:t>:</a:t>
            </a:r>
            <a:r>
              <a:rPr lang="en-US" sz="1600" b="1" i="0" u="none" strike="noStrike" cap="none">
                <a:solidFill>
                  <a:schemeClr val="dk1"/>
                </a:solidFill>
                <a:latin typeface="Libre Franklin"/>
                <a:ea typeface="Libre Franklin"/>
                <a:cs typeface="Libre Franklin"/>
                <a:sym typeface="Libre Franklin"/>
              </a:rPr>
              <a:t> </a:t>
            </a:r>
            <a:r>
              <a:rPr lang="en-US" sz="1600" b="0" i="0" u="none" strike="noStrike" cap="none">
                <a:solidFill>
                  <a:schemeClr val="dk1"/>
                </a:solidFill>
                <a:latin typeface="Libre Franklin"/>
                <a:ea typeface="Libre Franklin"/>
                <a:cs typeface="Libre Franklin"/>
                <a:sym typeface="Libre Franklin"/>
              </a:rPr>
              <a:t>New Sector Proposal Released</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Libre Franklin"/>
              <a:ea typeface="Libre Franklin"/>
              <a:cs typeface="Libre Franklin"/>
              <a:sym typeface="Libre Franklin"/>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Oct. 25</a:t>
            </a:r>
            <a:r>
              <a:rPr lang="en-US" sz="1600" b="0" i="0" u="none" strike="noStrike" cap="none">
                <a:solidFill>
                  <a:schemeClr val="dk1"/>
                </a:solidFill>
                <a:latin typeface="Libre Franklin"/>
                <a:ea typeface="Libre Franklin"/>
                <a:cs typeface="Libre Franklin"/>
                <a:sym typeface="Libre Franklin"/>
              </a:rPr>
              <a:t>:</a:t>
            </a:r>
            <a:r>
              <a:rPr lang="en-US" sz="1600" b="1" i="0" u="none" strike="noStrike" cap="none">
                <a:solidFill>
                  <a:schemeClr val="dk1"/>
                </a:solidFill>
                <a:latin typeface="Libre Franklin"/>
                <a:ea typeface="Libre Franklin"/>
                <a:cs typeface="Libre Franklin"/>
                <a:sym typeface="Libre Franklin"/>
              </a:rPr>
              <a:t> </a:t>
            </a:r>
            <a:r>
              <a:rPr lang="en-US" sz="1600" b="0" i="0" u="none" strike="noStrike" cap="none">
                <a:solidFill>
                  <a:schemeClr val="dk1"/>
                </a:solidFill>
                <a:latin typeface="Libre Franklin"/>
                <a:ea typeface="Libre Franklin"/>
                <a:cs typeface="Libre Franklin"/>
                <a:sym typeface="Libre Franklin"/>
              </a:rPr>
              <a:t>Step 2 and Sector Comments Due</a:t>
            </a:r>
            <a:endParaRPr sz="1400" b="0" i="0" u="none" strike="noStrike" cap="none">
              <a:solidFill>
                <a:srgbClr val="000000"/>
              </a:solidFill>
              <a:latin typeface="Arial"/>
              <a:ea typeface="Arial"/>
              <a:cs typeface="Arial"/>
              <a:sym typeface="Arial"/>
            </a:endParaRPr>
          </a:p>
          <a:p>
            <a:pPr marL="127000" marR="0" lvl="0" indent="0" algn="l" rtl="0">
              <a:lnSpc>
                <a:spcPct val="100000"/>
              </a:lnSpc>
              <a:spcBef>
                <a:spcPts val="0"/>
              </a:spcBef>
              <a:spcAft>
                <a:spcPts val="0"/>
              </a:spcAft>
              <a:buClr>
                <a:srgbClr val="000000"/>
              </a:buClr>
              <a:buSzPts val="1600"/>
              <a:buFont typeface="Libre Franklin"/>
              <a:buNone/>
            </a:pPr>
            <a:endParaRPr sz="1600" b="1" i="0" u="none" strike="noStrike" cap="none">
              <a:solidFill>
                <a:schemeClr val="dk1"/>
              </a:solidFill>
              <a:latin typeface="Libre Franklin"/>
              <a:ea typeface="Libre Franklin"/>
              <a:cs typeface="Libre Franklin"/>
              <a:sym typeface="Libre Franklin"/>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Oct 28-Nov 14</a:t>
            </a:r>
            <a:r>
              <a:rPr lang="en-US" sz="1600" b="0" i="0" u="none" strike="noStrike" cap="none">
                <a:solidFill>
                  <a:schemeClr val="dk1"/>
                </a:solidFill>
                <a:latin typeface="Libre Franklin"/>
                <a:ea typeface="Libre Franklin"/>
                <a:cs typeface="Libre Franklin"/>
                <a:sym typeface="Libre Franklin"/>
              </a:rPr>
              <a:t>: Incorporate stakeholder feedback and make revisions to Step 2 Final Proposal</a:t>
            </a:r>
            <a:endParaRPr sz="1600" b="0" i="0" u="none" strike="noStrike" cap="none">
              <a:solidFill>
                <a:schemeClr val="dk1"/>
              </a:solidFill>
              <a:latin typeface="Libre Franklin"/>
              <a:ea typeface="Libre Franklin"/>
              <a:cs typeface="Libre Franklin"/>
              <a:sym typeface="Libre Franklin"/>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Libre Franklin"/>
              <a:ea typeface="Libre Franklin"/>
              <a:cs typeface="Libre Franklin"/>
              <a:sym typeface="Libre Franklin"/>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Nov 15</a:t>
            </a:r>
            <a:r>
              <a:rPr lang="en-US" sz="1600" b="0" i="0" u="none" strike="noStrike" cap="none">
                <a:solidFill>
                  <a:schemeClr val="dk1"/>
                </a:solidFill>
                <a:latin typeface="Libre Franklin"/>
                <a:ea typeface="Libre Franklin"/>
                <a:cs typeface="Libre Franklin"/>
                <a:sym typeface="Libre Franklin"/>
              </a:rPr>
              <a:t>: Issue Step 2 Final Proposal</a:t>
            </a:r>
            <a:endParaRPr sz="1600" b="0" i="0" u="none" strike="noStrike" cap="none">
              <a:solidFill>
                <a:schemeClr val="dk1"/>
              </a:solidFill>
              <a:latin typeface="Libre Franklin"/>
              <a:ea typeface="Libre Franklin"/>
              <a:cs typeface="Libre Franklin"/>
              <a:sym typeface="Libre Franklin"/>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Libre Franklin"/>
              <a:ea typeface="Libre Franklin"/>
              <a:cs typeface="Libre Franklin"/>
              <a:sym typeface="Libre Franklin"/>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Libre Franklin"/>
                <a:ea typeface="Libre Franklin"/>
                <a:cs typeface="Libre Franklin"/>
                <a:sym typeface="Libre Franklin"/>
              </a:rPr>
              <a:t>Nov 22</a:t>
            </a:r>
            <a:r>
              <a:rPr lang="en-US" sz="1600" b="0" i="0" u="none" strike="noStrike" cap="none">
                <a:solidFill>
                  <a:schemeClr val="dk1"/>
                </a:solidFill>
                <a:latin typeface="Libre Franklin"/>
                <a:ea typeface="Libre Franklin"/>
                <a:cs typeface="Libre Franklin"/>
                <a:sym typeface="Libre Franklin"/>
              </a:rPr>
              <a:t>: Monthly Stakeholder Meeting (review Step 2 Final Proposal and vote)</a:t>
            </a:r>
            <a:endParaRPr sz="1600" b="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ctrTitle" idx="4294967295"/>
          </p:nvPr>
        </p:nvSpPr>
        <p:spPr>
          <a:xfrm>
            <a:off x="1382699" y="781525"/>
            <a:ext cx="7449602" cy="2052600"/>
          </a:xfrm>
          <a:prstGeom prst="rect">
            <a:avLst/>
          </a:prstGeom>
          <a:noFill/>
          <a:ln>
            <a:noFill/>
          </a:ln>
        </p:spPr>
        <p:txBody>
          <a:bodyPr spcFirstLastPara="1" wrap="square" lIns="91400" tIns="91400" rIns="91400" bIns="91400" anchor="b" anchorCtr="0">
            <a:normAutofit/>
          </a:bodyPr>
          <a:lstStyle/>
          <a:p>
            <a:pPr marL="0" marR="0" lvl="0" indent="0" algn="ctr" rtl="0">
              <a:lnSpc>
                <a:spcPct val="100000"/>
              </a:lnSpc>
              <a:spcBef>
                <a:spcPts val="0"/>
              </a:spcBef>
              <a:spcAft>
                <a:spcPts val="0"/>
              </a:spcAft>
              <a:buClr>
                <a:schemeClr val="accent4"/>
              </a:buClr>
              <a:buSzPts val="5200"/>
              <a:buFont typeface="Libre Franklin Medium"/>
              <a:buNone/>
            </a:pPr>
            <a:r>
              <a:rPr lang="en-US" sz="5200" b="1" i="0" u="none" strike="noStrike" cap="none">
                <a:solidFill>
                  <a:schemeClr val="accent4"/>
                </a:solidFill>
                <a:latin typeface="Libre Franklin Medium"/>
                <a:ea typeface="Libre Franklin Medium"/>
                <a:cs typeface="Libre Franklin Medium"/>
                <a:sym typeface="Libre Franklin Medium"/>
              </a:rPr>
              <a:t>Thank You</a:t>
            </a:r>
            <a:endParaRPr sz="5200" b="1" i="0" u="none" strike="noStrike" cap="none">
              <a:solidFill>
                <a:schemeClr val="accent4"/>
              </a:solidFill>
              <a:latin typeface="Libre Franklin Medium"/>
              <a:ea typeface="Libre Franklin Medium"/>
              <a:cs typeface="Libre Franklin Medium"/>
              <a:sym typeface="Libre Franklin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g3059f310e73_0_99"/>
          <p:cNvPicPr preferRelativeResize="0"/>
          <p:nvPr/>
        </p:nvPicPr>
        <p:blipFill rotWithShape="1">
          <a:blip r:embed="rId3">
            <a:alphaModFix/>
          </a:blip>
          <a:srcRect/>
          <a:stretch/>
        </p:blipFill>
        <p:spPr>
          <a:xfrm>
            <a:off x="1178000" y="2191150"/>
            <a:ext cx="7777424" cy="1758550"/>
          </a:xfrm>
          <a:prstGeom prst="rect">
            <a:avLst/>
          </a:prstGeom>
          <a:noFill/>
          <a:ln>
            <a:noFill/>
          </a:ln>
        </p:spPr>
      </p:pic>
      <p:sp>
        <p:nvSpPr>
          <p:cNvPr id="99" name="Google Shape;99;g3059f310e73_0_99"/>
          <p:cNvSpPr txBox="1"/>
          <p:nvPr/>
        </p:nvSpPr>
        <p:spPr>
          <a:xfrm>
            <a:off x="1178000" y="329050"/>
            <a:ext cx="7501800" cy="18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accent1">
                    <a:lumMod val="75000"/>
                  </a:schemeClr>
                </a:solidFill>
                <a:latin typeface="Libre Franklin SemiBold"/>
                <a:ea typeface="Libre Franklin SemiBold"/>
                <a:cs typeface="Libre Franklin SemiBold"/>
                <a:sym typeface="Libre Franklin SemiBold"/>
              </a:rPr>
              <a:t>Pathways Expands Regional Coordination in Energy Markets But Leaves Other CAISO Functions Untouched</a:t>
            </a:r>
            <a:endParaRPr sz="2200" b="0" i="0" u="none" strike="noStrike" cap="none" dirty="0">
              <a:solidFill>
                <a:schemeClr val="accent1">
                  <a:lumMod val="75000"/>
                </a:schemeClr>
              </a:solidFill>
              <a:latin typeface="Libre Franklin SemiBold"/>
              <a:ea typeface="Libre Franklin SemiBold"/>
              <a:cs typeface="Libre Franklin SemiBold"/>
              <a:sym typeface="Libre Franklin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f8ba5e35a2_0_8"/>
          <p:cNvSpPr txBox="1">
            <a:spLocks noGrp="1"/>
          </p:cNvSpPr>
          <p:nvPr>
            <p:ph type="body" idx="1"/>
          </p:nvPr>
        </p:nvSpPr>
        <p:spPr>
          <a:xfrm>
            <a:off x="1136339" y="623563"/>
            <a:ext cx="7428600" cy="3753300"/>
          </a:xfrm>
          <a:prstGeom prst="rect">
            <a:avLst/>
          </a:prstGeom>
          <a:noFill/>
          <a:ln>
            <a:noFill/>
          </a:ln>
        </p:spPr>
        <p:txBody>
          <a:bodyPr spcFirstLastPara="1" wrap="square" lIns="91400" tIns="91400" rIns="91400" bIns="91400" anchor="t" anchorCtr="0">
            <a:noAutofit/>
          </a:bodyPr>
          <a:lstStyle/>
          <a:p>
            <a:pPr marL="285750" marR="0" lvl="0" indent="-285750" algn="l" rtl="0">
              <a:lnSpc>
                <a:spcPct val="115000"/>
              </a:lnSpc>
              <a:spcBef>
                <a:spcPts val="0"/>
              </a:spcBef>
              <a:spcAft>
                <a:spcPts val="0"/>
              </a:spcAft>
              <a:buClr>
                <a:srgbClr val="000000"/>
              </a:buClr>
              <a:buSzPts val="1600"/>
              <a:buFont typeface="Arial"/>
              <a:buChar char="•"/>
            </a:pPr>
            <a:r>
              <a:rPr lang="en-US" sz="1600"/>
              <a:t>RO Launch: </a:t>
            </a:r>
            <a:r>
              <a:rPr lang="en-US" sz="1600">
                <a:latin typeface="Libre Franklin"/>
                <a:ea typeface="Libre Franklin"/>
                <a:cs typeface="Libre Franklin"/>
                <a:sym typeface="Libre Franklin"/>
              </a:rPr>
              <a:t>Option 2.0</a:t>
            </a:r>
            <a:endParaRPr sz="1600">
              <a:latin typeface="Libre Franklin"/>
              <a:ea typeface="Libre Franklin"/>
              <a:cs typeface="Libre Franklin"/>
              <a:sym typeface="Libre Franklin"/>
            </a:endParaRPr>
          </a:p>
          <a:p>
            <a:pPr marL="895350" lvl="1" indent="-285750" algn="l" rtl="0">
              <a:lnSpc>
                <a:spcPct val="115000"/>
              </a:lnSpc>
              <a:spcBef>
                <a:spcPts val="0"/>
              </a:spcBef>
              <a:spcAft>
                <a:spcPts val="0"/>
              </a:spcAft>
              <a:buSzPts val="1600"/>
              <a:buChar char="○"/>
            </a:pPr>
            <a:r>
              <a:rPr lang="en-US" sz="1600"/>
              <a:t>P</a:t>
            </a:r>
            <a:r>
              <a:rPr lang="en-US" sz="1600">
                <a:latin typeface="Libre Franklin"/>
                <a:ea typeface="Libre Franklin"/>
                <a:cs typeface="Libre Franklin"/>
                <a:sym typeface="Libre Franklin"/>
              </a:rPr>
              <a:t>olicy-setting organization for the establishment and oversight of market rules for the </a:t>
            </a:r>
            <a:r>
              <a:rPr lang="en-US" sz="1600"/>
              <a:t>WEIM and EDAM</a:t>
            </a:r>
            <a:endParaRPr/>
          </a:p>
          <a:p>
            <a:pPr marL="285750" lvl="0" indent="-285750" algn="l" rtl="0">
              <a:lnSpc>
                <a:spcPct val="115000"/>
              </a:lnSpc>
              <a:spcBef>
                <a:spcPts val="0"/>
              </a:spcBef>
              <a:spcAft>
                <a:spcPts val="0"/>
              </a:spcAft>
              <a:buClr>
                <a:srgbClr val="000000"/>
              </a:buClr>
              <a:buSzPts val="1600"/>
              <a:buFont typeface="Arial"/>
              <a:buChar char="•"/>
            </a:pPr>
            <a:r>
              <a:rPr lang="en-US" sz="1600"/>
              <a:t>Over time, consider t</a:t>
            </a:r>
            <a:r>
              <a:rPr lang="en-US" sz="1600">
                <a:latin typeface="Libre Franklin"/>
                <a:ea typeface="Libre Franklin"/>
                <a:cs typeface="Libre Franklin"/>
                <a:sym typeface="Libre Franklin"/>
              </a:rPr>
              <a:t>ransition to Option 2.5</a:t>
            </a:r>
            <a:endParaRPr sz="1600">
              <a:latin typeface="Libre Franklin"/>
              <a:ea typeface="Libre Franklin"/>
              <a:cs typeface="Libre Franklin"/>
              <a:sym typeface="Libre Franklin"/>
            </a:endParaRPr>
          </a:p>
          <a:p>
            <a:pPr marL="895350" lvl="1" indent="-285750" algn="l" rtl="0">
              <a:lnSpc>
                <a:spcPct val="115000"/>
              </a:lnSpc>
              <a:spcBef>
                <a:spcPts val="0"/>
              </a:spcBef>
              <a:spcAft>
                <a:spcPts val="0"/>
              </a:spcAft>
              <a:buSzPts val="1600"/>
              <a:buChar char="○"/>
            </a:pPr>
            <a:r>
              <a:rPr lang="en-US" sz="1600"/>
              <a:t>F</a:t>
            </a:r>
            <a:r>
              <a:rPr lang="en-US" sz="1600">
                <a:latin typeface="Libre Franklin"/>
                <a:ea typeface="Libre Franklin"/>
                <a:cs typeface="Libre Franklin"/>
                <a:sym typeface="Libre Franklin"/>
              </a:rPr>
              <a:t>easibility study by the RO Board and stakeholders to </a:t>
            </a:r>
            <a:r>
              <a:rPr lang="en-US" sz="1600"/>
              <a:t>assess</a:t>
            </a:r>
            <a:r>
              <a:rPr lang="en-US" sz="1600">
                <a:latin typeface="Libre Franklin"/>
                <a:ea typeface="Libre Franklin"/>
                <a:cs typeface="Libre Franklin"/>
                <a:sym typeface="Libre Franklin"/>
              </a:rPr>
              <a:t> costs, </a:t>
            </a:r>
            <a:r>
              <a:rPr lang="en-US" sz="1600"/>
              <a:t>benefits, </a:t>
            </a:r>
            <a:r>
              <a:rPr lang="en-US" sz="1600">
                <a:solidFill>
                  <a:schemeClr val="dk1"/>
                </a:solidFill>
              </a:rPr>
              <a:t>possible expanded market functions, </a:t>
            </a:r>
            <a:r>
              <a:rPr lang="en-US" sz="1600"/>
              <a:t>an</a:t>
            </a:r>
            <a:r>
              <a:rPr lang="en-US" sz="1600">
                <a:latin typeface="Libre Franklin"/>
                <a:ea typeface="Libre Franklin"/>
                <a:cs typeface="Libre Franklin"/>
                <a:sym typeface="Libre Franklin"/>
              </a:rPr>
              <a:t>d implementation details </a:t>
            </a:r>
            <a:endParaRPr sz="1600">
              <a:latin typeface="Libre Franklin"/>
              <a:ea typeface="Libre Franklin"/>
              <a:cs typeface="Libre Franklin"/>
              <a:sym typeface="Libre Franklin"/>
            </a:endParaRPr>
          </a:p>
          <a:p>
            <a:pPr marL="895350" lvl="1" indent="-285750" algn="l" rtl="0">
              <a:lnSpc>
                <a:spcPct val="115000"/>
              </a:lnSpc>
              <a:spcBef>
                <a:spcPts val="0"/>
              </a:spcBef>
              <a:spcAft>
                <a:spcPts val="0"/>
              </a:spcAft>
              <a:buSzPts val="1600"/>
              <a:buChar char="○"/>
            </a:pPr>
            <a:r>
              <a:rPr lang="en-US" sz="1600"/>
              <a:t>D</a:t>
            </a:r>
            <a:r>
              <a:rPr lang="en-US" sz="1600">
                <a:latin typeface="Libre Franklin"/>
                <a:ea typeface="Libre Franklin"/>
                <a:cs typeface="Libre Franklin"/>
                <a:sym typeface="Libre Franklin"/>
              </a:rPr>
              <a:t>etermine </a:t>
            </a:r>
            <a:r>
              <a:rPr lang="en-US" sz="1600"/>
              <a:t>future structure needs to enable continued evolution</a:t>
            </a:r>
            <a:r>
              <a:rPr lang="en-US" sz="1600">
                <a:latin typeface="Libre Franklin"/>
                <a:ea typeface="Libre Franklin"/>
                <a:cs typeface="Libre Franklin"/>
                <a:sym typeface="Libre Franklin"/>
              </a:rPr>
              <a:t>  </a:t>
            </a:r>
            <a:endParaRPr sz="1600"/>
          </a:p>
          <a:p>
            <a:pPr marL="285750" lvl="0" indent="-285750" algn="l" rtl="0">
              <a:lnSpc>
                <a:spcPct val="115000"/>
              </a:lnSpc>
              <a:spcBef>
                <a:spcPts val="0"/>
              </a:spcBef>
              <a:spcAft>
                <a:spcPts val="0"/>
              </a:spcAft>
              <a:buSzPts val="1600"/>
              <a:buFont typeface="Arial"/>
              <a:buChar char="•"/>
            </a:pPr>
            <a:r>
              <a:rPr lang="en-US" sz="1600"/>
              <a:t>Long-term Vision: T</a:t>
            </a:r>
            <a:r>
              <a:rPr lang="en-US" sz="1600">
                <a:latin typeface="Libre Franklin"/>
                <a:ea typeface="Libre Franklin"/>
                <a:cs typeface="Libre Franklin"/>
                <a:sym typeface="Libre Franklin"/>
              </a:rPr>
              <a:t>he RO </a:t>
            </a:r>
            <a:r>
              <a:rPr lang="en-US" sz="1600"/>
              <a:t>will be able to</a:t>
            </a:r>
            <a:r>
              <a:rPr lang="en-US" sz="1600">
                <a:latin typeface="Libre Franklin"/>
                <a:ea typeface="Libre Franklin"/>
                <a:cs typeface="Libre Franklin"/>
                <a:sym typeface="Libre Franklin"/>
              </a:rPr>
              <a:t> offer, on a </a:t>
            </a:r>
            <a:r>
              <a:rPr lang="en-US" sz="1600" b="1"/>
              <a:t>voluntary</a:t>
            </a:r>
            <a:r>
              <a:rPr lang="en-US" sz="1600">
                <a:latin typeface="Libre Franklin"/>
                <a:ea typeface="Libre Franklin"/>
                <a:cs typeface="Libre Franklin"/>
                <a:sym typeface="Libre Franklin"/>
              </a:rPr>
              <a:t> basis, any additional services desired by Western stakeholders.  </a:t>
            </a:r>
            <a:endParaRPr sz="1600">
              <a:latin typeface="Libre Franklin"/>
              <a:ea typeface="Libre Franklin"/>
              <a:cs typeface="Libre Franklin"/>
              <a:sym typeface="Libre Franklin"/>
            </a:endParaRPr>
          </a:p>
          <a:p>
            <a:pPr marL="914400" lvl="1" indent="-330200" algn="l" rtl="0">
              <a:spcBef>
                <a:spcPts val="0"/>
              </a:spcBef>
              <a:spcAft>
                <a:spcPts val="0"/>
              </a:spcAft>
              <a:buSzPts val="1600"/>
              <a:buChar char="○"/>
            </a:pPr>
            <a:r>
              <a:rPr lang="en-US" sz="1600">
                <a:solidFill>
                  <a:schemeClr val="dk1"/>
                </a:solidFill>
              </a:rPr>
              <a:t>While some utilities may not have the regulatory authority at the outset to participate in this broader menu of services, opportunities exist to gain many of the benefits of broad participation in the RO services through co-optimization of the RO’s new services under a vendor contract with the CAISO.  </a:t>
            </a:r>
            <a:endParaRPr sz="1600">
              <a:solidFill>
                <a:schemeClr val="dk1"/>
              </a:solidFill>
            </a:endParaRPr>
          </a:p>
          <a:p>
            <a:pPr marL="914400" lvl="0" indent="0" algn="l" rtl="0">
              <a:lnSpc>
                <a:spcPct val="115000"/>
              </a:lnSpc>
              <a:spcBef>
                <a:spcPts val="1200"/>
              </a:spcBef>
              <a:spcAft>
                <a:spcPts val="0"/>
              </a:spcAft>
              <a:buNone/>
            </a:pPr>
            <a:endParaRPr sz="1600"/>
          </a:p>
          <a:p>
            <a:pPr marL="0" marR="0" lvl="0" indent="0" algn="l" rtl="0">
              <a:lnSpc>
                <a:spcPct val="115000"/>
              </a:lnSpc>
              <a:spcBef>
                <a:spcPts val="0"/>
              </a:spcBef>
              <a:spcAft>
                <a:spcPts val="0"/>
              </a:spcAft>
              <a:buClr>
                <a:srgbClr val="000000"/>
              </a:buClr>
              <a:buSzPts val="1500"/>
              <a:buFont typeface="Libre Franklin"/>
              <a:buNone/>
            </a:pPr>
            <a:endParaRPr sz="1500">
              <a:latin typeface="Libre Franklin"/>
              <a:ea typeface="Libre Franklin"/>
              <a:cs typeface="Libre Franklin"/>
              <a:sym typeface="Libre Franklin"/>
            </a:endParaRPr>
          </a:p>
        </p:txBody>
      </p:sp>
      <p:sp>
        <p:nvSpPr>
          <p:cNvPr id="111" name="Google Shape;111;g2f8ba5e35a2_0_8"/>
          <p:cNvSpPr txBox="1"/>
          <p:nvPr/>
        </p:nvSpPr>
        <p:spPr>
          <a:xfrm>
            <a:off x="1289889" y="152783"/>
            <a:ext cx="6887400" cy="522000"/>
          </a:xfrm>
          <a:prstGeom prst="rect">
            <a:avLst/>
          </a:prstGeom>
          <a:noFill/>
          <a:ln>
            <a:noFill/>
          </a:ln>
        </p:spPr>
        <p:txBody>
          <a:bodyPr spcFirstLastPara="1" wrap="square" lIns="91400" tIns="91400" rIns="91400" bIns="91400" anchor="t" anchorCtr="0">
            <a:noAutofit/>
          </a:bodyPr>
          <a:lstStyle/>
          <a:p>
            <a:pPr marL="457200" marR="0" lvl="0" indent="-228600" algn="l" rtl="0">
              <a:lnSpc>
                <a:spcPct val="115000"/>
              </a:lnSpc>
              <a:spcBef>
                <a:spcPts val="0"/>
              </a:spcBef>
              <a:spcAft>
                <a:spcPts val="0"/>
              </a:spcAft>
              <a:buClr>
                <a:srgbClr val="0B3F92"/>
              </a:buClr>
              <a:buSzPts val="1800"/>
              <a:buFont typeface="Libre Franklin"/>
              <a:buNone/>
            </a:pPr>
            <a:r>
              <a:rPr lang="en-US" sz="2400" b="1" i="0" u="none" strike="noStrike" cap="none">
                <a:solidFill>
                  <a:srgbClr val="0B3F92"/>
                </a:solidFill>
                <a:latin typeface="Libre Franklin"/>
                <a:ea typeface="Libre Franklin"/>
                <a:cs typeface="Libre Franklin"/>
                <a:sym typeface="Libre Franklin"/>
              </a:rPr>
              <a:t>Summary of Recommendations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g3059f310e73_0_99"/>
          <p:cNvSpPr txBox="1"/>
          <p:nvPr/>
        </p:nvSpPr>
        <p:spPr>
          <a:xfrm>
            <a:off x="1178000" y="173929"/>
            <a:ext cx="7501800" cy="6016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accent1">
                    <a:lumMod val="75000"/>
                  </a:schemeClr>
                </a:solidFill>
                <a:latin typeface="Libre Franklin SemiBold"/>
                <a:ea typeface="Libre Franklin SemiBold"/>
                <a:cs typeface="Libre Franklin SemiBold"/>
                <a:sym typeface="Libre Franklin SemiBold"/>
              </a:rPr>
              <a:t>Elements of </a:t>
            </a:r>
            <a:r>
              <a:rPr lang="en-US" sz="2200" dirty="0">
                <a:solidFill>
                  <a:schemeClr val="accent1">
                    <a:lumMod val="75000"/>
                  </a:schemeClr>
                </a:solidFill>
                <a:latin typeface="Libre Franklin SemiBold"/>
                <a:ea typeface="Libre Franklin SemiBold"/>
                <a:cs typeface="Libre Franklin SemiBold"/>
                <a:sym typeface="Libre Franklin SemiBold"/>
              </a:rPr>
              <a:t>I</a:t>
            </a:r>
            <a:r>
              <a:rPr lang="en-US" sz="2200" b="0" i="0" u="none" strike="noStrike" cap="none" dirty="0">
                <a:solidFill>
                  <a:schemeClr val="accent1">
                    <a:lumMod val="75000"/>
                  </a:schemeClr>
                </a:solidFill>
                <a:latin typeface="Libre Franklin SemiBold"/>
                <a:ea typeface="Libre Franklin SemiBold"/>
                <a:cs typeface="Libre Franklin SemiBold"/>
                <a:sym typeface="Libre Franklin SemiBold"/>
              </a:rPr>
              <a:t>ndependence</a:t>
            </a:r>
            <a:endParaRPr sz="2200" b="0" i="0" u="none" strike="noStrike" cap="none" dirty="0">
              <a:solidFill>
                <a:schemeClr val="accent1">
                  <a:lumMod val="75000"/>
                </a:schemeClr>
              </a:solidFill>
              <a:latin typeface="Libre Franklin SemiBold"/>
              <a:ea typeface="Libre Franklin SemiBold"/>
              <a:cs typeface="Libre Franklin SemiBold"/>
              <a:sym typeface="Libre Franklin SemiBold"/>
            </a:endParaRPr>
          </a:p>
        </p:txBody>
      </p:sp>
      <p:pic>
        <p:nvPicPr>
          <p:cNvPr id="2" name="Picture 1" descr="A diagram of a regional organization&#10;&#10;Description automatically generated">
            <a:extLst>
              <a:ext uri="{FF2B5EF4-FFF2-40B4-BE49-F238E27FC236}">
                <a16:creationId xmlns:a16="http://schemas.microsoft.com/office/drawing/2014/main" id="{52177E9C-3C05-8EAB-BC15-8E40E57D13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78" t="3351" r="3478" b="3351"/>
          <a:stretch/>
        </p:blipFill>
        <p:spPr bwMode="auto">
          <a:xfrm>
            <a:off x="1264599" y="930729"/>
            <a:ext cx="6949440" cy="3909191"/>
          </a:xfrm>
          <a:prstGeom prst="rect">
            <a:avLst/>
          </a:prstGeom>
          <a:noFill/>
          <a:ln>
            <a:noFill/>
          </a:ln>
        </p:spPr>
      </p:pic>
    </p:spTree>
    <p:extLst>
      <p:ext uri="{BB962C8B-B14F-4D97-AF65-F5344CB8AC3E}">
        <p14:creationId xmlns:p14="http://schemas.microsoft.com/office/powerpoint/2010/main" val="1563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059f310e73_0_14"/>
          <p:cNvSpPr txBox="1"/>
          <p:nvPr/>
        </p:nvSpPr>
        <p:spPr>
          <a:xfrm>
            <a:off x="1534846" y="285691"/>
            <a:ext cx="53103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54C4"/>
                </a:solidFill>
                <a:latin typeface="Libre Franklin"/>
                <a:ea typeface="Libre Franklin"/>
                <a:cs typeface="Libre Franklin"/>
                <a:sym typeface="Libre Franklin"/>
              </a:rPr>
              <a:t>Pathways Initiative</a:t>
            </a:r>
            <a:endParaRPr sz="3200" b="1" i="0" u="none" strike="noStrike" cap="none">
              <a:solidFill>
                <a:srgbClr val="0F54C4"/>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F54C4"/>
                </a:solidFill>
                <a:latin typeface="Libre Franklin"/>
                <a:ea typeface="Libre Franklin"/>
                <a:cs typeface="Libre Franklin"/>
                <a:sym typeface="Libre Franklin"/>
              </a:rPr>
              <a:t>Stepwise Process</a:t>
            </a:r>
            <a:endParaRPr sz="2800" b="1" i="0" u="none" strike="noStrike" cap="none">
              <a:solidFill>
                <a:srgbClr val="0F54C4"/>
              </a:solidFill>
              <a:latin typeface="Libre Franklin"/>
              <a:ea typeface="Libre Franklin"/>
              <a:cs typeface="Libre Franklin"/>
              <a:sym typeface="Libre Franklin"/>
            </a:endParaRPr>
          </a:p>
        </p:txBody>
      </p:sp>
      <p:grpSp>
        <p:nvGrpSpPr>
          <p:cNvPr id="73" name="Google Shape;73;g3059f310e73_0_14"/>
          <p:cNvGrpSpPr/>
          <p:nvPr/>
        </p:nvGrpSpPr>
        <p:grpSpPr>
          <a:xfrm>
            <a:off x="1752307" y="1287068"/>
            <a:ext cx="6625743" cy="3437048"/>
            <a:chOff x="1752307" y="1287068"/>
            <a:chExt cx="6625743" cy="3437048"/>
          </a:xfrm>
        </p:grpSpPr>
        <p:grpSp>
          <p:nvGrpSpPr>
            <p:cNvPr id="74" name="Google Shape;74;g3059f310e73_0_14"/>
            <p:cNvGrpSpPr/>
            <p:nvPr/>
          </p:nvGrpSpPr>
          <p:grpSpPr>
            <a:xfrm>
              <a:off x="1752307" y="1758919"/>
              <a:ext cx="6625743" cy="2965197"/>
              <a:chOff x="707" y="696455"/>
              <a:chExt cx="6625743" cy="2965197"/>
            </a:xfrm>
          </p:grpSpPr>
          <p:sp>
            <p:nvSpPr>
              <p:cNvPr id="75" name="Google Shape;75;g3059f310e73_0_14"/>
              <p:cNvSpPr/>
              <p:nvPr/>
            </p:nvSpPr>
            <p:spPr>
              <a:xfrm rot="5400000">
                <a:off x="412157" y="1413154"/>
                <a:ext cx="1239600" cy="2062500"/>
              </a:xfrm>
              <a:prstGeom prst="corner">
                <a:avLst>
                  <a:gd name="adj1" fmla="val 16120"/>
                  <a:gd name="adj2" fmla="val 1611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3059f310e73_0_14"/>
              <p:cNvSpPr/>
              <p:nvPr/>
            </p:nvSpPr>
            <p:spPr>
              <a:xfrm>
                <a:off x="205268" y="2029352"/>
                <a:ext cx="1862100" cy="163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g3059f310e73_0_14"/>
              <p:cNvSpPr txBox="1"/>
              <p:nvPr/>
            </p:nvSpPr>
            <p:spPr>
              <a:xfrm>
                <a:off x="205268" y="2029352"/>
                <a:ext cx="1862100" cy="1632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Elevate WEIM/EDAM Governing Body authority in the governance of existing CAISO energy markets </a:t>
                </a:r>
                <a:endParaRPr sz="1400" b="0" i="0" u="none" strike="noStrike" cap="none">
                  <a:solidFill>
                    <a:srgbClr val="000000"/>
                  </a:solidFill>
                  <a:latin typeface="Arial"/>
                  <a:ea typeface="Arial"/>
                  <a:cs typeface="Arial"/>
                  <a:sym typeface="Arial"/>
                </a:endParaRPr>
              </a:p>
            </p:txBody>
          </p:sp>
          <p:sp>
            <p:nvSpPr>
              <p:cNvPr id="78" name="Google Shape;78;g3059f310e73_0_14"/>
              <p:cNvSpPr/>
              <p:nvPr/>
            </p:nvSpPr>
            <p:spPr>
              <a:xfrm>
                <a:off x="1716006" y="1261250"/>
                <a:ext cx="351300" cy="351300"/>
              </a:xfrm>
              <a:prstGeom prst="triangle">
                <a:avLst>
                  <a:gd name="adj" fmla="val 10000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3059f310e73_0_14"/>
              <p:cNvSpPr/>
              <p:nvPr/>
            </p:nvSpPr>
            <p:spPr>
              <a:xfrm rot="5400000">
                <a:off x="2691698" y="849080"/>
                <a:ext cx="1239600" cy="2062500"/>
              </a:xfrm>
              <a:prstGeom prst="corner">
                <a:avLst>
                  <a:gd name="adj1" fmla="val 16120"/>
                  <a:gd name="adj2" fmla="val 1611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3059f310e73_0_14"/>
              <p:cNvSpPr/>
              <p:nvPr/>
            </p:nvSpPr>
            <p:spPr>
              <a:xfrm>
                <a:off x="2484809" y="1465277"/>
                <a:ext cx="1862100" cy="163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3059f310e73_0_14"/>
              <p:cNvSpPr txBox="1"/>
              <p:nvPr/>
            </p:nvSpPr>
            <p:spPr>
              <a:xfrm>
                <a:off x="2484809" y="1465277"/>
                <a:ext cx="1862100" cy="1632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Transfer governance authority over existing energy </a:t>
                </a:r>
                <a:r>
                  <a:rPr lang="en-US" sz="1400" b="0" i="0" u="none" strike="noStrike" cap="none">
                    <a:solidFill>
                      <a:srgbClr val="000000"/>
                    </a:solidFill>
                    <a:latin typeface="Libre Franklin"/>
                    <a:ea typeface="Libre Franklin"/>
                    <a:cs typeface="Libre Franklin"/>
                    <a:sym typeface="Libre Franklin"/>
                  </a:rPr>
                  <a:t>markets</a:t>
                </a:r>
                <a:r>
                  <a:rPr lang="en-US" sz="1400" b="0" i="0" u="none" strike="noStrike" cap="none">
                    <a:solidFill>
                      <a:srgbClr val="000000"/>
                    </a:solidFill>
                    <a:latin typeface="Arial"/>
                    <a:ea typeface="Arial"/>
                    <a:cs typeface="Arial"/>
                    <a:sym typeface="Arial"/>
                  </a:rPr>
                  <a:t> from CAISO to a new Regional Organization</a:t>
                </a:r>
                <a:endParaRPr sz="1400" b="0" i="0" u="none" strike="noStrike" cap="none">
                  <a:solidFill>
                    <a:srgbClr val="000000"/>
                  </a:solidFill>
                  <a:latin typeface="Arial"/>
                  <a:ea typeface="Arial"/>
                  <a:cs typeface="Arial"/>
                  <a:sym typeface="Arial"/>
                </a:endParaRPr>
              </a:p>
            </p:txBody>
          </p:sp>
          <p:sp>
            <p:nvSpPr>
              <p:cNvPr id="82" name="Google Shape;82;g3059f310e73_0_14"/>
              <p:cNvSpPr/>
              <p:nvPr/>
            </p:nvSpPr>
            <p:spPr>
              <a:xfrm>
                <a:off x="3995547" y="697175"/>
                <a:ext cx="351300" cy="351300"/>
              </a:xfrm>
              <a:prstGeom prst="triangle">
                <a:avLst>
                  <a:gd name="adj" fmla="val 10000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g3059f310e73_0_14"/>
              <p:cNvSpPr/>
              <p:nvPr/>
            </p:nvSpPr>
            <p:spPr>
              <a:xfrm rot="5400000">
                <a:off x="4971239" y="285005"/>
                <a:ext cx="1239600" cy="2062500"/>
              </a:xfrm>
              <a:prstGeom prst="corner">
                <a:avLst>
                  <a:gd name="adj1" fmla="val 16120"/>
                  <a:gd name="adj2" fmla="val 16110"/>
                </a:avLst>
              </a:prstGeom>
              <a:solidFill>
                <a:srgbClr val="FFC000"/>
              </a:solidFill>
              <a:ln w="254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3059f310e73_0_14"/>
              <p:cNvSpPr/>
              <p:nvPr/>
            </p:nvSpPr>
            <p:spPr>
              <a:xfrm>
                <a:off x="4764350" y="901202"/>
                <a:ext cx="1862100" cy="163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3059f310e73_0_14"/>
              <p:cNvSpPr txBox="1"/>
              <p:nvPr/>
            </p:nvSpPr>
            <p:spPr>
              <a:xfrm>
                <a:off x="4764350" y="901202"/>
                <a:ext cx="1862100" cy="1632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Continue expanding the scope of regionalized functions and services offered by the Regional </a:t>
                </a:r>
                <a:r>
                  <a:rPr lang="en-US" sz="1400" b="0" i="0" u="none" strike="noStrike" cap="none">
                    <a:solidFill>
                      <a:srgbClr val="000000"/>
                    </a:solidFill>
                    <a:latin typeface="Libre Franklin"/>
                    <a:ea typeface="Libre Franklin"/>
                    <a:cs typeface="Libre Franklin"/>
                    <a:sym typeface="Libre Franklin"/>
                  </a:rPr>
                  <a:t>Organization</a:t>
                </a:r>
                <a:endParaRPr sz="1400" b="0" i="0" u="none" strike="noStrike" cap="none">
                  <a:solidFill>
                    <a:srgbClr val="000000"/>
                  </a:solidFill>
                  <a:latin typeface="Arial"/>
                  <a:ea typeface="Arial"/>
                  <a:cs typeface="Arial"/>
                  <a:sym typeface="Arial"/>
                </a:endParaRPr>
              </a:p>
            </p:txBody>
          </p:sp>
        </p:grpSp>
        <p:sp>
          <p:nvSpPr>
            <p:cNvPr id="86" name="Google Shape;86;g3059f310e73_0_14"/>
            <p:cNvSpPr txBox="1"/>
            <p:nvPr/>
          </p:nvSpPr>
          <p:spPr>
            <a:xfrm>
              <a:off x="2362200" y="2340917"/>
              <a:ext cx="107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Step 1</a:t>
              </a:r>
              <a:endParaRPr sz="1400" b="0" i="0" u="none" strike="noStrike" cap="none">
                <a:solidFill>
                  <a:srgbClr val="000000"/>
                </a:solidFill>
                <a:latin typeface="Arial"/>
                <a:ea typeface="Arial"/>
                <a:cs typeface="Arial"/>
                <a:sym typeface="Arial"/>
              </a:endParaRPr>
            </a:p>
          </p:txBody>
        </p:sp>
        <p:sp>
          <p:nvSpPr>
            <p:cNvPr id="87" name="Google Shape;87;g3059f310e73_0_14"/>
            <p:cNvSpPr txBox="1"/>
            <p:nvPr/>
          </p:nvSpPr>
          <p:spPr>
            <a:xfrm>
              <a:off x="7108475" y="1287068"/>
              <a:ext cx="1074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Step 3</a:t>
              </a:r>
              <a:endParaRPr sz="1400" b="0" i="0" u="none" strike="noStrike" cap="none">
                <a:solidFill>
                  <a:srgbClr val="000000"/>
                </a:solidFill>
                <a:latin typeface="Arial"/>
                <a:ea typeface="Arial"/>
                <a:cs typeface="Arial"/>
                <a:sym typeface="Arial"/>
              </a:endParaRPr>
            </a:p>
          </p:txBody>
        </p:sp>
        <p:sp>
          <p:nvSpPr>
            <p:cNvPr id="88" name="Google Shape;88;g3059f310e73_0_14"/>
            <p:cNvSpPr txBox="1"/>
            <p:nvPr/>
          </p:nvSpPr>
          <p:spPr>
            <a:xfrm>
              <a:off x="4663148" y="1748733"/>
              <a:ext cx="1074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Step 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3059f310e73_0_4"/>
          <p:cNvSpPr txBox="1">
            <a:spLocks noGrp="1"/>
          </p:cNvSpPr>
          <p:nvPr>
            <p:ph type="body" idx="1"/>
          </p:nvPr>
        </p:nvSpPr>
        <p:spPr>
          <a:xfrm>
            <a:off x="1382700" y="1058125"/>
            <a:ext cx="7224900" cy="3564600"/>
          </a:xfrm>
          <a:prstGeom prst="rect">
            <a:avLst/>
          </a:prstGeom>
          <a:noFill/>
          <a:ln>
            <a:noFill/>
          </a:ln>
        </p:spPr>
        <p:txBody>
          <a:bodyPr spcFirstLastPara="1" wrap="square" lIns="91400" tIns="91400" rIns="91400" bIns="91400" anchor="t" anchorCtr="0">
            <a:normAutofit fontScale="70000" lnSpcReduction="20000"/>
          </a:bodyPr>
          <a:lstStyle/>
          <a:p>
            <a:pPr marL="0" lvl="0" indent="0" algn="l" rtl="0">
              <a:lnSpc>
                <a:spcPct val="115000"/>
              </a:lnSpc>
              <a:spcBef>
                <a:spcPts val="0"/>
              </a:spcBef>
              <a:spcAft>
                <a:spcPts val="0"/>
              </a:spcAft>
              <a:buSzPct val="61109"/>
              <a:buNone/>
            </a:pPr>
            <a:r>
              <a:rPr lang="en-US" sz="1800">
                <a:solidFill>
                  <a:schemeClr val="dk1"/>
                </a:solidFill>
                <a:latin typeface="Arial"/>
                <a:ea typeface="Arial"/>
                <a:cs typeface="Arial"/>
                <a:sym typeface="Arial"/>
              </a:rPr>
              <a:t>The Mission of the Launch Committee of the WWGPI (Committee) is to develop and form a new and independent entity with an </a:t>
            </a:r>
            <a:r>
              <a:rPr lang="en-US" sz="1800" b="1">
                <a:solidFill>
                  <a:schemeClr val="dk1"/>
                </a:solidFill>
                <a:latin typeface="Arial"/>
                <a:ea typeface="Arial"/>
                <a:cs typeface="Arial"/>
                <a:sym typeface="Arial"/>
              </a:rPr>
              <a:t>independent governance structure</a:t>
            </a:r>
            <a:r>
              <a:rPr lang="en-US" sz="1800">
                <a:solidFill>
                  <a:schemeClr val="dk1"/>
                </a:solidFill>
                <a:latin typeface="Arial"/>
                <a:ea typeface="Arial"/>
                <a:cs typeface="Arial"/>
                <a:sym typeface="Arial"/>
              </a:rPr>
              <a:t> that is capable of overseeing an expansive suite of West-wide wholesale electricity markets and related functions based on the following core principles: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SzPct val="61109"/>
              <a:buNone/>
            </a:pPr>
            <a:endParaRPr sz="1800">
              <a:solidFill>
                <a:schemeClr val="dk1"/>
              </a:solidFill>
              <a:latin typeface="Arial"/>
              <a:ea typeface="Arial"/>
              <a:cs typeface="Arial"/>
              <a:sym typeface="Arial"/>
            </a:endParaRPr>
          </a:p>
          <a:p>
            <a:pPr marL="457200" lvl="0" indent="-308610" algn="l" rtl="0">
              <a:lnSpc>
                <a:spcPct val="115000"/>
              </a:lnSpc>
              <a:spcBef>
                <a:spcPts val="0"/>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entity should enable the </a:t>
            </a:r>
            <a:r>
              <a:rPr lang="en-US" sz="1800" b="1">
                <a:solidFill>
                  <a:schemeClr val="dk1"/>
                </a:solidFill>
                <a:latin typeface="Arial"/>
                <a:ea typeface="Arial"/>
                <a:cs typeface="Arial"/>
                <a:sym typeface="Arial"/>
              </a:rPr>
              <a:t>largest footprint possible that includes California</a:t>
            </a:r>
            <a:r>
              <a:rPr lang="en-US" sz="1800">
                <a:solidFill>
                  <a:schemeClr val="dk1"/>
                </a:solidFill>
                <a:latin typeface="Arial"/>
                <a:ea typeface="Arial"/>
                <a:cs typeface="Arial"/>
                <a:sym typeface="Arial"/>
              </a:rPr>
              <a:t>, and maximizes overall consumer benefits;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entity will include </a:t>
            </a:r>
            <a:r>
              <a:rPr lang="en-US" sz="1800" b="1">
                <a:solidFill>
                  <a:schemeClr val="dk1"/>
                </a:solidFill>
                <a:latin typeface="Arial"/>
                <a:ea typeface="Arial"/>
                <a:cs typeface="Arial"/>
                <a:sym typeface="Arial"/>
              </a:rPr>
              <a:t>independent governance</a:t>
            </a:r>
            <a:r>
              <a:rPr lang="en-US" sz="1800">
                <a:solidFill>
                  <a:schemeClr val="dk1"/>
                </a:solidFill>
                <a:latin typeface="Arial"/>
                <a:ea typeface="Arial"/>
                <a:cs typeface="Arial"/>
                <a:sym typeface="Arial"/>
              </a:rPr>
              <a:t> for all market operations;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new entity will </a:t>
            </a:r>
            <a:r>
              <a:rPr lang="en-US" sz="1800" b="1">
                <a:solidFill>
                  <a:schemeClr val="dk1"/>
                </a:solidFill>
                <a:latin typeface="Arial"/>
                <a:ea typeface="Arial"/>
                <a:cs typeface="Arial"/>
                <a:sym typeface="Arial"/>
              </a:rPr>
              <a:t>preserve and build upon existing CAISO market structures</a:t>
            </a:r>
            <a:r>
              <a:rPr lang="en-US" sz="1800">
                <a:solidFill>
                  <a:schemeClr val="dk1"/>
                </a:solidFill>
                <a:latin typeface="Arial"/>
                <a:ea typeface="Arial"/>
                <a:cs typeface="Arial"/>
                <a:sym typeface="Arial"/>
              </a:rPr>
              <a:t> that serve over 80% of the Western Interconnection, including the Western Energy Imbalance Market (WEIM) and the Extended Day Ahead Market (EDAM);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A primary goal will be to </a:t>
            </a:r>
            <a:r>
              <a:rPr lang="en-US" sz="1800" b="1">
                <a:solidFill>
                  <a:schemeClr val="dk1"/>
                </a:solidFill>
                <a:latin typeface="Arial"/>
                <a:ea typeface="Arial"/>
                <a:cs typeface="Arial"/>
                <a:sym typeface="Arial"/>
              </a:rPr>
              <a:t>minimize duplication and incurrence of costs</a:t>
            </a:r>
            <a:r>
              <a:rPr lang="en-US" sz="1800">
                <a:solidFill>
                  <a:schemeClr val="dk1"/>
                </a:solidFill>
                <a:latin typeface="Arial"/>
                <a:ea typeface="Arial"/>
                <a:cs typeface="Arial"/>
                <a:sym typeface="Arial"/>
              </a:rPr>
              <a:t> for both the market operator and market participants; and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structure should be flexible to accommodate the future voluntary provisions of </a:t>
            </a:r>
            <a:r>
              <a:rPr lang="en-US" sz="1800" b="1">
                <a:solidFill>
                  <a:schemeClr val="dk1"/>
                </a:solidFill>
                <a:latin typeface="Arial"/>
                <a:ea typeface="Arial"/>
                <a:cs typeface="Arial"/>
                <a:sym typeface="Arial"/>
              </a:rPr>
              <a:t>full regional transmission organization (RTO) services</a:t>
            </a:r>
            <a:r>
              <a:rPr lang="en-US" sz="1800">
                <a:solidFill>
                  <a:schemeClr val="dk1"/>
                </a:solidFill>
                <a:latin typeface="Arial"/>
                <a:ea typeface="Arial"/>
                <a:cs typeface="Arial"/>
                <a:sym typeface="Arial"/>
              </a:rPr>
              <a:t> for those entities that desire to do so, but not mandate that any entity must join such a future potential RTO.</a:t>
            </a:r>
            <a:endParaRPr sz="1800" i="1">
              <a:solidFill>
                <a:schemeClr val="hlink"/>
              </a:solidFill>
              <a:latin typeface="Arial"/>
              <a:ea typeface="Arial"/>
              <a:cs typeface="Arial"/>
              <a:sym typeface="Arial"/>
            </a:endParaRPr>
          </a:p>
          <a:p>
            <a:pPr marL="0" lvl="0" indent="0" algn="l" rtl="0">
              <a:lnSpc>
                <a:spcPct val="115000"/>
              </a:lnSpc>
              <a:spcBef>
                <a:spcPts val="75"/>
              </a:spcBef>
              <a:spcAft>
                <a:spcPts val="0"/>
              </a:spcAft>
              <a:buSzPct val="100000"/>
              <a:buNone/>
            </a:pPr>
            <a:endParaRPr/>
          </a:p>
        </p:txBody>
      </p:sp>
      <p:sp>
        <p:nvSpPr>
          <p:cNvPr id="61" name="Google Shape;61;g3059f310e73_0_4"/>
          <p:cNvSpPr txBox="1">
            <a:spLocks noGrp="1"/>
          </p:cNvSpPr>
          <p:nvPr>
            <p:ph type="body" idx="1"/>
          </p:nvPr>
        </p:nvSpPr>
        <p:spPr>
          <a:xfrm>
            <a:off x="1382700" y="265524"/>
            <a:ext cx="7449600" cy="7926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400"/>
              <a:buNone/>
            </a:pPr>
            <a:r>
              <a:rPr lang="en-US" sz="2800" b="1">
                <a:solidFill>
                  <a:srgbClr val="0F54C4"/>
                </a:solidFill>
              </a:rPr>
              <a:t>Launch Committee Mission</a:t>
            </a:r>
            <a:endParaRPr sz="2800" b="1">
              <a:solidFill>
                <a:srgbClr val="0F54C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3059f310e73_0_9"/>
          <p:cNvSpPr txBox="1">
            <a:spLocks noGrp="1"/>
          </p:cNvSpPr>
          <p:nvPr>
            <p:ph type="body" idx="1"/>
          </p:nvPr>
        </p:nvSpPr>
        <p:spPr>
          <a:xfrm>
            <a:off x="1382700" y="265524"/>
            <a:ext cx="7449600" cy="792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800"/>
              <a:buNone/>
            </a:pPr>
            <a:r>
              <a:rPr lang="en-US"/>
              <a:t>Evaluation Criteria</a:t>
            </a:r>
            <a:endParaRPr/>
          </a:p>
        </p:txBody>
      </p:sp>
      <p:sp>
        <p:nvSpPr>
          <p:cNvPr id="67" name="Google Shape;67;g3059f310e73_0_9"/>
          <p:cNvSpPr txBox="1">
            <a:spLocks noGrp="1"/>
          </p:cNvSpPr>
          <p:nvPr>
            <p:ph type="body" idx="3"/>
          </p:nvPr>
        </p:nvSpPr>
        <p:spPr>
          <a:xfrm>
            <a:off x="1382700" y="1067400"/>
            <a:ext cx="7321200" cy="3317100"/>
          </a:xfrm>
          <a:prstGeom prst="rect">
            <a:avLst/>
          </a:prstGeom>
          <a:noFill/>
          <a:ln>
            <a:noFill/>
          </a:ln>
        </p:spPr>
        <p:txBody>
          <a:bodyPr spcFirstLastPara="1" wrap="square" lIns="91400" tIns="91400" rIns="91400" bIns="91400" anchor="t" anchorCtr="0">
            <a:normAutofit fontScale="77500" lnSpcReduction="20000"/>
          </a:bodyPr>
          <a:lstStyle/>
          <a:p>
            <a:pPr marL="0" lvl="0" indent="0" algn="l" rtl="0">
              <a:lnSpc>
                <a:spcPct val="115000"/>
              </a:lnSpc>
              <a:spcBef>
                <a:spcPts val="0"/>
              </a:spcBef>
              <a:spcAft>
                <a:spcPts val="0"/>
              </a:spcAft>
              <a:buSzPct val="142857"/>
              <a:buNone/>
            </a:pPr>
            <a:r>
              <a:rPr lang="en-US" sz="1800">
                <a:solidFill>
                  <a:schemeClr val="dk1"/>
                </a:solidFill>
                <a:latin typeface="Arial"/>
                <a:ea typeface="Arial"/>
                <a:cs typeface="Arial"/>
                <a:sym typeface="Arial"/>
              </a:rPr>
              <a:t>1. </a:t>
            </a:r>
            <a:r>
              <a:rPr lang="en-US" sz="1800" b="1">
                <a:solidFill>
                  <a:schemeClr val="dk1"/>
                </a:solidFill>
                <a:latin typeface="Arial"/>
                <a:ea typeface="Arial"/>
                <a:cs typeface="Arial"/>
                <a:sym typeface="Arial"/>
              </a:rPr>
              <a:t>Maximized net benefits</a:t>
            </a:r>
            <a:r>
              <a:rPr lang="en-US" sz="1800">
                <a:solidFill>
                  <a:schemeClr val="dk1"/>
                </a:solidFill>
                <a:latin typeface="Arial"/>
                <a:ea typeface="Arial"/>
                <a:cs typeface="Arial"/>
                <a:sym typeface="Arial"/>
              </a:rPr>
              <a:t>, including reliability, affordability and environmental benefits, recognizing startup and ongoing costs, and considering both new benefits and impacts on existing benefits.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09"/>
              <a:buFont typeface="Arial"/>
              <a:buNone/>
            </a:pPr>
            <a:r>
              <a:rPr lang="en-US" sz="1800">
                <a:solidFill>
                  <a:schemeClr val="dk1"/>
                </a:solidFill>
                <a:latin typeface="Arial"/>
                <a:ea typeface="Arial"/>
                <a:cs typeface="Arial"/>
                <a:sym typeface="Arial"/>
              </a:rPr>
              <a:t>2. </a:t>
            </a:r>
            <a:r>
              <a:rPr lang="en-US" sz="1800" b="1">
                <a:solidFill>
                  <a:schemeClr val="dk1"/>
                </a:solidFill>
                <a:latin typeface="Arial"/>
                <a:ea typeface="Arial"/>
                <a:cs typeface="Arial"/>
                <a:sym typeface="Arial"/>
              </a:rPr>
              <a:t>Equitable representation</a:t>
            </a:r>
            <a:r>
              <a:rPr lang="en-US" sz="1800">
                <a:solidFill>
                  <a:schemeClr val="dk1"/>
                </a:solidFill>
                <a:latin typeface="Arial"/>
                <a:ea typeface="Arial"/>
                <a:cs typeface="Arial"/>
                <a:sym typeface="Arial"/>
              </a:rPr>
              <a:t> across the Western region and among all market participants, including for a wide range of legal entities.</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09"/>
              <a:buFont typeface="Arial"/>
              <a:buNone/>
            </a:pPr>
            <a:r>
              <a:rPr lang="en-US" sz="1800">
                <a:solidFill>
                  <a:schemeClr val="dk1"/>
                </a:solidFill>
                <a:latin typeface="Arial"/>
                <a:ea typeface="Arial"/>
                <a:cs typeface="Arial"/>
                <a:sym typeface="Arial"/>
              </a:rPr>
              <a:t>3. </a:t>
            </a:r>
            <a:r>
              <a:rPr lang="en-US" sz="1800" b="1">
                <a:solidFill>
                  <a:schemeClr val="dk1"/>
                </a:solidFill>
                <a:latin typeface="Arial"/>
                <a:ea typeface="Arial"/>
                <a:cs typeface="Arial"/>
                <a:sym typeface="Arial"/>
              </a:rPr>
              <a:t>A governance structure </a:t>
            </a:r>
            <a:r>
              <a:rPr lang="en-US" sz="1800">
                <a:solidFill>
                  <a:schemeClr val="dk1"/>
                </a:solidFill>
                <a:latin typeface="Arial"/>
                <a:ea typeface="Arial"/>
                <a:cs typeface="Arial"/>
                <a:sym typeface="Arial"/>
              </a:rPr>
              <a:t>independent of any single state, participant, or class of participants.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09"/>
              <a:buFont typeface="Arial"/>
              <a:buNone/>
            </a:pPr>
            <a:r>
              <a:rPr lang="en-US" sz="1800">
                <a:solidFill>
                  <a:schemeClr val="dk1"/>
                </a:solidFill>
                <a:latin typeface="Arial"/>
                <a:ea typeface="Arial"/>
                <a:cs typeface="Arial"/>
                <a:sym typeface="Arial"/>
              </a:rPr>
              <a:t>4. </a:t>
            </a:r>
            <a:r>
              <a:rPr lang="en-US" sz="1800" b="1">
                <a:solidFill>
                  <a:schemeClr val="dk1"/>
                </a:solidFill>
                <a:latin typeface="Arial"/>
                <a:ea typeface="Arial"/>
                <a:cs typeface="Arial"/>
                <a:sym typeface="Arial"/>
              </a:rPr>
              <a:t>Organizational flexibility </a:t>
            </a:r>
            <a:r>
              <a:rPr lang="en-US" sz="1800">
                <a:solidFill>
                  <a:schemeClr val="dk1"/>
                </a:solidFill>
                <a:latin typeface="Arial"/>
                <a:ea typeface="Arial"/>
                <a:cs typeface="Arial"/>
                <a:sym typeface="Arial"/>
              </a:rPr>
              <a:t>to accommodate future expansion of regional solutions and to create a credible and timely path to a voluntary RTO, including the balancing authority and transmission planning functions.</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09"/>
              <a:buFont typeface="Arial"/>
              <a:buNone/>
            </a:pPr>
            <a:r>
              <a:rPr lang="en-US" sz="1800">
                <a:solidFill>
                  <a:schemeClr val="dk1"/>
                </a:solidFill>
                <a:latin typeface="Arial"/>
                <a:ea typeface="Arial"/>
                <a:cs typeface="Arial"/>
                <a:sym typeface="Arial"/>
              </a:rPr>
              <a:t>5. </a:t>
            </a:r>
            <a:r>
              <a:rPr lang="en-US" sz="1800" b="1">
                <a:solidFill>
                  <a:schemeClr val="dk1"/>
                </a:solidFill>
                <a:latin typeface="Arial"/>
                <a:ea typeface="Arial"/>
                <a:cs typeface="Arial"/>
                <a:sym typeface="Arial"/>
              </a:rPr>
              <a:t>Optionality </a:t>
            </a:r>
            <a:r>
              <a:rPr lang="en-US" sz="1800">
                <a:solidFill>
                  <a:schemeClr val="dk1"/>
                </a:solidFill>
                <a:latin typeface="Arial"/>
                <a:ea typeface="Arial"/>
                <a:cs typeface="Arial"/>
                <a:sym typeface="Arial"/>
              </a:rPr>
              <a:t>to allow market participants to choose the market services they value.</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09"/>
              <a:buFont typeface="Arial"/>
              <a:buNone/>
            </a:pPr>
            <a:r>
              <a:rPr lang="en-US" sz="1800">
                <a:solidFill>
                  <a:schemeClr val="dk1"/>
                </a:solidFill>
                <a:latin typeface="Arial"/>
                <a:ea typeface="Arial"/>
                <a:cs typeface="Arial"/>
                <a:sym typeface="Arial"/>
              </a:rPr>
              <a:t>6. </a:t>
            </a:r>
            <a:r>
              <a:rPr lang="en-US" sz="1800" b="1">
                <a:solidFill>
                  <a:schemeClr val="dk1"/>
                </a:solidFill>
                <a:latin typeface="Arial"/>
                <a:ea typeface="Arial"/>
                <a:cs typeface="Arial"/>
                <a:sym typeface="Arial"/>
              </a:rPr>
              <a:t>Preservation </a:t>
            </a:r>
            <a:r>
              <a:rPr lang="en-US" sz="1800">
                <a:solidFill>
                  <a:schemeClr val="dk1"/>
                </a:solidFill>
                <a:latin typeface="Arial"/>
                <a:ea typeface="Arial"/>
                <a:cs typeface="Arial"/>
                <a:sym typeface="Arial"/>
              </a:rPr>
              <a:t>of existing balancing authorities’ ability to maintain independence, authority, and governance.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09"/>
              <a:buFont typeface="Arial"/>
              <a:buNone/>
            </a:pPr>
            <a:r>
              <a:rPr lang="en-US" sz="1800">
                <a:solidFill>
                  <a:schemeClr val="dk1"/>
                </a:solidFill>
                <a:latin typeface="Arial"/>
                <a:ea typeface="Arial"/>
                <a:cs typeface="Arial"/>
                <a:sym typeface="Arial"/>
              </a:rPr>
              <a:t>7. </a:t>
            </a:r>
            <a:r>
              <a:rPr lang="en-US" sz="1800" b="1">
                <a:solidFill>
                  <a:schemeClr val="dk1"/>
                </a:solidFill>
                <a:latin typeface="Arial"/>
                <a:ea typeface="Arial"/>
                <a:cs typeface="Arial"/>
                <a:sym typeface="Arial"/>
              </a:rPr>
              <a:t>An implementation timeline </a:t>
            </a:r>
            <a:r>
              <a:rPr lang="en-US" sz="1800">
                <a:solidFill>
                  <a:schemeClr val="dk1"/>
                </a:solidFill>
                <a:latin typeface="Arial"/>
                <a:ea typeface="Arial"/>
                <a:cs typeface="Arial"/>
                <a:sym typeface="Arial"/>
              </a:rPr>
              <a:t>that promotes broad market participation.</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09"/>
              <a:buFont typeface="Arial"/>
              <a:buNone/>
            </a:pPr>
            <a:r>
              <a:rPr lang="en-US" sz="1800">
                <a:solidFill>
                  <a:srgbClr val="0000FF"/>
                </a:solidFill>
                <a:latin typeface="Arial"/>
                <a:ea typeface="Arial"/>
                <a:cs typeface="Arial"/>
                <a:sym typeface="Arial"/>
              </a:rPr>
              <a:t>8. </a:t>
            </a:r>
            <a:r>
              <a:rPr lang="en-US" sz="1800" b="1" i="1">
                <a:solidFill>
                  <a:srgbClr val="0000FF"/>
                </a:solidFill>
                <a:latin typeface="Arial"/>
                <a:ea typeface="Arial"/>
                <a:cs typeface="Arial"/>
                <a:sym typeface="Arial"/>
              </a:rPr>
              <a:t>Respect for state authority </a:t>
            </a:r>
            <a:r>
              <a:rPr lang="en-US" sz="1800" i="1">
                <a:solidFill>
                  <a:srgbClr val="0000FF"/>
                </a:solidFill>
                <a:latin typeface="Arial"/>
                <a:ea typeface="Arial"/>
                <a:cs typeface="Arial"/>
                <a:sym typeface="Arial"/>
              </a:rPr>
              <a:t>to set procurement, environmental, reliability and other public interest policies.</a:t>
            </a:r>
            <a:endParaRPr sz="1800" i="1">
              <a:solidFill>
                <a:srgbClr val="0000FF"/>
              </a:solidFill>
              <a:latin typeface="Arial"/>
              <a:ea typeface="Arial"/>
              <a:cs typeface="Arial"/>
              <a:sym typeface="Arial"/>
            </a:endParaRPr>
          </a:p>
          <a:p>
            <a:pPr marL="0" lvl="0" indent="0" algn="ctr" rtl="0">
              <a:lnSpc>
                <a:spcPct val="100000"/>
              </a:lnSpc>
              <a:spcBef>
                <a:spcPts val="0"/>
              </a:spcBef>
              <a:spcAft>
                <a:spcPts val="0"/>
              </a:spcAft>
              <a:buSzPct val="91836"/>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f8ba5e35a2_0_0"/>
          <p:cNvSpPr txBox="1"/>
          <p:nvPr/>
        </p:nvSpPr>
        <p:spPr>
          <a:xfrm>
            <a:off x="1064304" y="1450938"/>
            <a:ext cx="77562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accent1"/>
              </a:buClr>
              <a:buSzPts val="5200"/>
              <a:buFont typeface="Libre Franklin Medium"/>
              <a:buNone/>
            </a:pPr>
            <a:r>
              <a:rPr lang="en-US" sz="4400" b="1" dirty="0">
                <a:solidFill>
                  <a:schemeClr val="accent1"/>
                </a:solidFill>
                <a:latin typeface="Libre Franklin Medium"/>
                <a:ea typeface="Libre Franklin Medium"/>
                <a:cs typeface="Libre Franklin Medium"/>
                <a:sym typeface="Libre Franklin Medium"/>
              </a:rPr>
              <a:t>Appendix:  Step 2 Summary</a:t>
            </a:r>
            <a:r>
              <a:rPr lang="en-US" sz="4400" b="1" i="0" u="none" strike="noStrike" cap="none" dirty="0">
                <a:solidFill>
                  <a:schemeClr val="accent1"/>
                </a:solidFill>
                <a:latin typeface="Libre Franklin Medium"/>
                <a:ea typeface="Libre Franklin Medium"/>
                <a:cs typeface="Libre Franklin Medium"/>
                <a:sym typeface="Libre Franklin Medium"/>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47741674"/>
      </p:ext>
    </p:extLst>
  </p:cSld>
  <p:clrMapOvr>
    <a:masterClrMapping/>
  </p:clrMapOvr>
</p:sld>
</file>

<file path=ppt/theme/theme1.xml><?xml version="1.0" encoding="utf-8"?>
<a:theme xmlns:a="http://schemas.openxmlformats.org/drawingml/2006/main" name="Pathways Initiative">
  <a:themeElements>
    <a:clrScheme name="Pathways Initiative">
      <a:dk1>
        <a:srgbClr val="000000"/>
      </a:dk1>
      <a:lt1>
        <a:srgbClr val="FFFFFF"/>
      </a:lt1>
      <a:dk2>
        <a:srgbClr val="A7A7A7"/>
      </a:dk2>
      <a:lt2>
        <a:srgbClr val="535353"/>
      </a:lt2>
      <a:accent1>
        <a:srgbClr val="0F54C3"/>
      </a:accent1>
      <a:accent2>
        <a:srgbClr val="212121"/>
      </a:accent2>
      <a:accent3>
        <a:srgbClr val="78909C"/>
      </a:accent3>
      <a:accent4>
        <a:srgbClr val="FEC747"/>
      </a:accent4>
      <a:accent5>
        <a:srgbClr val="FFF1D6"/>
      </a:accent5>
      <a:accent6>
        <a:srgbClr val="DF002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hways Initiative">
  <a:themeElements>
    <a:clrScheme name="Pathways Initiative">
      <a:dk1>
        <a:srgbClr val="000000"/>
      </a:dk1>
      <a:lt1>
        <a:srgbClr val="FFFFFF"/>
      </a:lt1>
      <a:dk2>
        <a:srgbClr val="A7A7A7"/>
      </a:dk2>
      <a:lt2>
        <a:srgbClr val="535353"/>
      </a:lt2>
      <a:accent1>
        <a:srgbClr val="0F54C3"/>
      </a:accent1>
      <a:accent2>
        <a:srgbClr val="212121"/>
      </a:accent2>
      <a:accent3>
        <a:srgbClr val="78909C"/>
      </a:accent3>
      <a:accent4>
        <a:srgbClr val="FEC747"/>
      </a:accent4>
      <a:accent5>
        <a:srgbClr val="FFF1D6"/>
      </a:accent5>
      <a:accent6>
        <a:srgbClr val="DF002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bbabadf-0ad6-4f66-984b-4c0586a4ef8c}" enabled="0" method="" siteId="{3bbabadf-0ad6-4f66-984b-4c0586a4ef8c}" removed="1"/>
</clbl:labelList>
</file>

<file path=docProps/app.xml><?xml version="1.0" encoding="utf-8"?>
<Properties xmlns="http://schemas.openxmlformats.org/officeDocument/2006/extended-properties" xmlns:vt="http://schemas.openxmlformats.org/officeDocument/2006/docPropsVTypes">
  <TotalTime>23</TotalTime>
  <Words>1326</Words>
  <Application>Microsoft Office PowerPoint</Application>
  <PresentationFormat>On-screen Show (16:9)</PresentationFormat>
  <Paragraphs>145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Libre Franklin SemiBold</vt:lpstr>
      <vt:lpstr>Noto Sans Symbols</vt:lpstr>
      <vt:lpstr>Libre Franklin Medium</vt:lpstr>
      <vt:lpstr>Courier New</vt:lpstr>
      <vt:lpstr>Arial</vt:lpstr>
      <vt:lpstr>Libre Franklin</vt:lpstr>
      <vt:lpstr>Helvetica Neue</vt:lpstr>
      <vt:lpstr>Pathways Initiative</vt:lpstr>
      <vt:lpstr>West-Wide Governance  Pathways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West-Wide Governance  Pathways Initiative</dc:title>
  <dc:creator>Sarah Davis</dc:creator>
  <cp:lastModifiedBy>Lisa Fredley</cp:lastModifiedBy>
  <cp:revision>4</cp:revision>
  <dcterms:modified xsi:type="dcterms:W3CDTF">2024-10-23T16:12:23Z</dcterms:modified>
</cp:coreProperties>
</file>